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96" d="100"/>
          <a:sy n="96" d="100"/>
        </p:scale>
        <p:origin x="86"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1692-93AC-4390-A15A-2D1D5AB8C730}"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3685D-8FB8-4457-99F7-0BBCE08C9EC7}" type="slidenum">
              <a:rPr lang="en-US" smtClean="0"/>
              <a:t>‹#›</a:t>
            </a:fld>
            <a:endParaRPr lang="en-US"/>
          </a:p>
        </p:txBody>
      </p:sp>
    </p:spTree>
    <p:extLst>
      <p:ext uri="{BB962C8B-B14F-4D97-AF65-F5344CB8AC3E}">
        <p14:creationId xmlns:p14="http://schemas.microsoft.com/office/powerpoint/2010/main" val="88837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9C107A13-343E-416F-B62D-B93E63901DA1}" type="slidenum">
              <a:rPr lang="en-US" altLang="en-US" sz="1200"/>
              <a:pPr/>
              <a:t>2</a:t>
            </a:fld>
            <a:endParaRPr lang="en-US" altLang="en-US" sz="1200"/>
          </a:p>
        </p:txBody>
      </p:sp>
      <p:sp>
        <p:nvSpPr>
          <p:cNvPr id="12291" name="Rectangle 2"/>
          <p:cNvSpPr>
            <a:spLocks noGrp="1" noRot="1" noChangeAspect="1" noChangeArrowheads="1" noTextEdit="1"/>
          </p:cNvSpPr>
          <p:nvPr>
            <p:ph type="sldImg"/>
          </p:nvPr>
        </p:nvSpPr>
        <p:spPr>
          <a:xfrm>
            <a:off x="1169988" y="685800"/>
            <a:ext cx="4672012" cy="3503613"/>
          </a:xfrm>
          <a:solidFill>
            <a:srgbClr val="FFFFFF"/>
          </a:solidFill>
          <a:ln/>
        </p:spPr>
      </p:sp>
      <p:sp>
        <p:nvSpPr>
          <p:cNvPr id="753667" name="Rectangle 3"/>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r>
              <a:rPr lang="en-US" dirty="0">
                <a:ea typeface="ＭＳ Ｐゴシック" charset="0"/>
                <a:cs typeface="+mn-cs"/>
              </a:rPr>
              <a:t>Why we wanted to get out of corporate</a:t>
            </a:r>
          </a:p>
          <a:p>
            <a:pPr marL="171450" indent="-171450" eaLnBrk="1" hangingPunct="1">
              <a:buFont typeface="Arial"/>
              <a:buChar char="•"/>
              <a:defRPr/>
            </a:pPr>
            <a:r>
              <a:rPr lang="en-US" dirty="0">
                <a:ea typeface="ＭＳ Ｐゴシック" charset="0"/>
                <a:cs typeface="+mn-cs"/>
              </a:rPr>
              <a:t>Did not like all the people we worked with.  Many I would not hire. </a:t>
            </a:r>
          </a:p>
          <a:p>
            <a:pPr marL="171450" indent="-171450" eaLnBrk="1" hangingPunct="1">
              <a:buFont typeface="Arial"/>
              <a:buChar char="•"/>
              <a:defRPr/>
            </a:pPr>
            <a:r>
              <a:rPr lang="en-US" dirty="0">
                <a:ea typeface="ＭＳ Ｐゴシック" charset="0"/>
                <a:cs typeface="+mn-cs"/>
              </a:rPr>
              <a:t>Shaklee Basic H first to be names as an earth day product</a:t>
            </a:r>
          </a:p>
          <a:p>
            <a:pPr marL="171450" indent="-171450" eaLnBrk="1" hangingPunct="1">
              <a:buFont typeface="Arial"/>
              <a:buChar char="•"/>
              <a:defRPr/>
            </a:pPr>
            <a:r>
              <a:rPr lang="en-US" dirty="0">
                <a:ea typeface="ＭＳ Ｐゴシック" charset="0"/>
                <a:cs typeface="+mn-cs"/>
              </a:rPr>
              <a:t>Shaklee cleans better than all products</a:t>
            </a:r>
          </a:p>
          <a:p>
            <a:pPr marL="171450" indent="-171450" eaLnBrk="1" hangingPunct="1">
              <a:buFont typeface="Arial"/>
              <a:buChar char="•"/>
              <a:defRPr/>
            </a:pPr>
            <a:r>
              <a:rPr lang="en-US" dirty="0">
                <a:ea typeface="ＭＳ Ｐゴシック" charset="0"/>
                <a:cs typeface="+mn-cs"/>
              </a:rPr>
              <a:t>Made from corn and soy- will not test on animals</a:t>
            </a:r>
          </a:p>
          <a:p>
            <a:pPr marL="171450" indent="-171450" eaLnBrk="1" hangingPunct="1">
              <a:buFont typeface="Arial"/>
              <a:buChar char="•"/>
              <a:defRPr/>
            </a:pPr>
            <a:r>
              <a:rPr lang="en-US" dirty="0">
                <a:ea typeface="ＭＳ Ｐゴシック" charset="0"/>
                <a:cs typeface="+mn-cs"/>
              </a:rPr>
              <a:t>What are we brining into our homes? </a:t>
            </a:r>
          </a:p>
          <a:p>
            <a:pPr marL="171450" indent="-171450" eaLnBrk="1" hangingPunct="1">
              <a:buFont typeface="Arial"/>
              <a:buChar char="•"/>
              <a:defRPr/>
            </a:pPr>
            <a:r>
              <a:rPr lang="en-US" dirty="0">
                <a:ea typeface="ＭＳ Ｐゴシック" charset="0"/>
                <a:cs typeface="+mn-cs"/>
              </a:rPr>
              <a:t>Toxic poisoning in our homes not so much in industry- they cleaned up their act. </a:t>
            </a:r>
          </a:p>
          <a:p>
            <a:pPr marL="171450" indent="-171450" eaLnBrk="1" hangingPunct="1">
              <a:buFont typeface="Arial"/>
              <a:buChar char="•"/>
              <a:defRPr/>
            </a:pPr>
            <a:r>
              <a:rPr lang="en-US" dirty="0">
                <a:ea typeface="ＭＳ Ｐゴシック" charset="0"/>
                <a:cs typeface="+mn-cs"/>
              </a:rPr>
              <a:t>Women who work at home have a 42% higher incident of cancer- more than those that work </a:t>
            </a:r>
          </a:p>
          <a:p>
            <a:pPr marL="171450" indent="-171450" eaLnBrk="1" hangingPunct="1">
              <a:buFont typeface="Arial"/>
              <a:buChar char="•"/>
              <a:defRPr/>
            </a:pPr>
            <a:endParaRPr lang="en-US" dirty="0">
              <a:ea typeface="ＭＳ Ｐゴシック" charset="0"/>
              <a:cs typeface="+mn-cs"/>
            </a:endParaRPr>
          </a:p>
        </p:txBody>
      </p:sp>
    </p:spTree>
    <p:extLst>
      <p:ext uri="{BB962C8B-B14F-4D97-AF65-F5344CB8AC3E}">
        <p14:creationId xmlns:p14="http://schemas.microsoft.com/office/powerpoint/2010/main" val="263522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28A7D049-6005-4A70-B2E7-E21FBDE148FE}" type="slidenum">
              <a:rPr lang="en-US" altLang="en-US" sz="1200"/>
              <a:pPr/>
              <a:t>3</a:t>
            </a:fld>
            <a:endParaRPr lang="en-US" altLang="en-US" sz="1200"/>
          </a:p>
        </p:txBody>
      </p:sp>
      <p:sp>
        <p:nvSpPr>
          <p:cNvPr id="14339" name="Rectangle 2"/>
          <p:cNvSpPr>
            <a:spLocks noGrp="1" noRot="1" noChangeAspect="1" noChangeArrowheads="1" noTextEdit="1"/>
          </p:cNvSpPr>
          <p:nvPr>
            <p:ph type="sldImg"/>
          </p:nvPr>
        </p:nvSpPr>
        <p:spPr>
          <a:xfrm>
            <a:off x="1169988" y="685800"/>
            <a:ext cx="4672012" cy="3503613"/>
          </a:xfrm>
          <a:solidFill>
            <a:srgbClr val="FFFFFF"/>
          </a:solidFill>
          <a:ln/>
        </p:spPr>
      </p:sp>
      <p:sp>
        <p:nvSpPr>
          <p:cNvPr id="755715" name="Rectangle 3"/>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15847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3A1BDAB2-028E-4E20-8A34-56606CC49901}" type="slidenum">
              <a:rPr lang="en-US" altLang="en-US" sz="1200"/>
              <a:pPr/>
              <a:t>4</a:t>
            </a:fld>
            <a:endParaRPr lang="en-US" altLang="en-US" sz="1200"/>
          </a:p>
        </p:txBody>
      </p:sp>
      <p:sp>
        <p:nvSpPr>
          <p:cNvPr id="16387" name="Rectangle 13314"/>
          <p:cNvSpPr>
            <a:spLocks noGrp="1" noRot="1" noChangeAspect="1" noChangeArrowheads="1" noTextEdit="1"/>
          </p:cNvSpPr>
          <p:nvPr>
            <p:ph type="sldImg"/>
          </p:nvPr>
        </p:nvSpPr>
        <p:spPr>
          <a:xfrm>
            <a:off x="1169988" y="685800"/>
            <a:ext cx="4672012" cy="3503613"/>
          </a:xfrm>
          <a:solidFill>
            <a:srgbClr val="FFFFFF"/>
          </a:solidFill>
          <a:ln/>
        </p:spPr>
      </p:sp>
      <p:sp>
        <p:nvSpPr>
          <p:cNvPr id="757763" name="Rectangle 13315"/>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r>
              <a:rPr lang="en-US" dirty="0">
                <a:ea typeface="ＭＳ Ｐゴシック" charset="0"/>
                <a:cs typeface="+mn-cs"/>
              </a:rPr>
              <a:t>Plastic is biggest polluter</a:t>
            </a:r>
          </a:p>
          <a:p>
            <a:pPr eaLnBrk="1" hangingPunct="1">
              <a:defRPr/>
            </a:pPr>
            <a:r>
              <a:rPr lang="en-US" dirty="0">
                <a:ea typeface="ＭＳ Ｐゴシック" charset="0"/>
                <a:cs typeface="+mn-cs"/>
              </a:rPr>
              <a:t>1,000 miles off California there is a dump of all the plastic materials dumped into the ocean.  This is killing sea life. Every square mile of ocean has 41,000 plastic </a:t>
            </a:r>
            <a:r>
              <a:rPr lang="en-US" dirty="0" err="1">
                <a:ea typeface="ＭＳ Ｐゴシック" charset="0"/>
                <a:cs typeface="+mn-cs"/>
              </a:rPr>
              <a:t>diswcards</a:t>
            </a:r>
            <a:endParaRPr lang="en-US" dirty="0">
              <a:ea typeface="ＭＳ Ｐゴシック" charset="0"/>
              <a:cs typeface="+mn-cs"/>
            </a:endParaRPr>
          </a:p>
        </p:txBody>
      </p:sp>
    </p:spTree>
    <p:extLst>
      <p:ext uri="{BB962C8B-B14F-4D97-AF65-F5344CB8AC3E}">
        <p14:creationId xmlns:p14="http://schemas.microsoft.com/office/powerpoint/2010/main" val="419417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9CE5F809-32B2-4528-B60E-9AD1D4F2E7D2}" type="slidenum">
              <a:rPr lang="en-US" altLang="en-US" sz="1200"/>
              <a:pPr/>
              <a:t>5</a:t>
            </a:fld>
            <a:endParaRPr lang="en-US" altLang="en-US" sz="1200"/>
          </a:p>
        </p:txBody>
      </p:sp>
      <p:sp>
        <p:nvSpPr>
          <p:cNvPr id="18435" name="Rectangle 2050"/>
          <p:cNvSpPr>
            <a:spLocks noGrp="1" noRot="1" noChangeAspect="1" noChangeArrowheads="1" noTextEdit="1"/>
          </p:cNvSpPr>
          <p:nvPr>
            <p:ph type="sldImg"/>
          </p:nvPr>
        </p:nvSpPr>
        <p:spPr>
          <a:xfrm>
            <a:off x="1169988" y="685800"/>
            <a:ext cx="4672012" cy="3503613"/>
          </a:xfrm>
          <a:solidFill>
            <a:srgbClr val="FFFFFF"/>
          </a:solidFill>
          <a:ln/>
        </p:spPr>
      </p:sp>
      <p:sp>
        <p:nvSpPr>
          <p:cNvPr id="759811" name="Rectangle 2051"/>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98505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776BF79A-04C6-419B-AF30-F52535904ADC}" type="slidenum">
              <a:rPr lang="en-US" altLang="en-US" sz="1200"/>
              <a:pPr/>
              <a:t>6</a:t>
            </a:fld>
            <a:endParaRPr lang="en-US" altLang="en-US" sz="1200"/>
          </a:p>
        </p:txBody>
      </p:sp>
      <p:sp>
        <p:nvSpPr>
          <p:cNvPr id="2048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761859" name="Rectangle 3"/>
          <p:cNvSpPr>
            <a:spLocks noGrp="1" noChangeArrowheads="1"/>
          </p:cNvSpPr>
          <p:nvPr>
            <p:ph type="body" idx="1"/>
          </p:nvPr>
        </p:nvSpPr>
        <p:spPr>
          <a:xfrm>
            <a:off x="701675" y="4416425"/>
            <a:ext cx="5607050" cy="4183063"/>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69435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2D7542A7-C5FA-41FE-B3D4-A921D5B54A91}" type="slidenum">
              <a:rPr lang="en-US" altLang="en-US" sz="1200"/>
              <a:pPr/>
              <a:t>7</a:t>
            </a:fld>
            <a:endParaRPr lang="en-US" altLang="en-US" sz="1200"/>
          </a:p>
        </p:txBody>
      </p:sp>
      <p:sp>
        <p:nvSpPr>
          <p:cNvPr id="22531" name="Rectangle 8194"/>
          <p:cNvSpPr>
            <a:spLocks noGrp="1" noRot="1" noChangeAspect="1" noChangeArrowheads="1" noTextEdit="1"/>
          </p:cNvSpPr>
          <p:nvPr>
            <p:ph type="sldImg"/>
          </p:nvPr>
        </p:nvSpPr>
        <p:spPr>
          <a:xfrm>
            <a:off x="1169988" y="685800"/>
            <a:ext cx="4672012" cy="3503613"/>
          </a:xfrm>
          <a:solidFill>
            <a:srgbClr val="FFFFFF"/>
          </a:solidFill>
          <a:ln/>
        </p:spPr>
      </p:sp>
      <p:sp>
        <p:nvSpPr>
          <p:cNvPr id="763907" name="Rectangle 8195"/>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2218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C6C33D30-FA4F-4A37-AA2C-77F4EAFE573D}" type="slidenum">
              <a:rPr lang="en-US" altLang="en-US" sz="1200"/>
              <a:pPr/>
              <a:t>8</a:t>
            </a:fld>
            <a:endParaRPr lang="en-US" altLang="en-US" sz="1200"/>
          </a:p>
        </p:txBody>
      </p:sp>
      <p:sp>
        <p:nvSpPr>
          <p:cNvPr id="24579" name="Rectangle 2"/>
          <p:cNvSpPr>
            <a:spLocks noGrp="1" noRot="1" noChangeAspect="1" noChangeArrowheads="1" noTextEdit="1"/>
          </p:cNvSpPr>
          <p:nvPr>
            <p:ph type="sldImg"/>
          </p:nvPr>
        </p:nvSpPr>
        <p:spPr>
          <a:xfrm>
            <a:off x="1169988" y="685800"/>
            <a:ext cx="4672012" cy="3503613"/>
          </a:xfrm>
          <a:solidFill>
            <a:srgbClr val="FFFFFF"/>
          </a:solidFill>
          <a:ln/>
        </p:spPr>
      </p:sp>
      <p:sp>
        <p:nvSpPr>
          <p:cNvPr id="765955" name="Rectangle 3"/>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67393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E95C2554-C735-4011-9B76-6D18C799D8B7}" type="slidenum">
              <a:rPr lang="en-US" altLang="en-US" sz="1200"/>
              <a:pPr/>
              <a:t>9</a:t>
            </a:fld>
            <a:endParaRPr lang="en-US" altLang="en-US" sz="1200"/>
          </a:p>
        </p:txBody>
      </p:sp>
      <p:sp>
        <p:nvSpPr>
          <p:cNvPr id="26627" name="Rectangle 2050"/>
          <p:cNvSpPr>
            <a:spLocks noGrp="1" noRot="1" noChangeAspect="1" noChangeArrowheads="1" noTextEdit="1"/>
          </p:cNvSpPr>
          <p:nvPr>
            <p:ph type="sldImg"/>
          </p:nvPr>
        </p:nvSpPr>
        <p:spPr>
          <a:xfrm>
            <a:off x="1169988" y="685800"/>
            <a:ext cx="4673600" cy="3505200"/>
          </a:xfrm>
          <a:solidFill>
            <a:srgbClr val="FFFFFF"/>
          </a:solidFill>
          <a:ln/>
        </p:spPr>
      </p:sp>
      <p:sp>
        <p:nvSpPr>
          <p:cNvPr id="768003" name="Rectangle 2051"/>
          <p:cNvSpPr>
            <a:spLocks noGrp="1" noChangeArrowheads="1"/>
          </p:cNvSpPr>
          <p:nvPr>
            <p:ph type="body" idx="1"/>
          </p:nvPr>
        </p:nvSpPr>
        <p:spPr>
          <a:xfrm>
            <a:off x="915988" y="4421188"/>
            <a:ext cx="5178425"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40682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fld id="{B1854797-DC56-4FC1-9079-F8ADD330B025}" type="slidenum">
              <a:rPr lang="en-US" altLang="en-US" sz="1200"/>
              <a:pPr/>
              <a:t>10</a:t>
            </a:fld>
            <a:endParaRPr lang="en-US" altLang="en-US" sz="1200"/>
          </a:p>
        </p:txBody>
      </p:sp>
      <p:sp>
        <p:nvSpPr>
          <p:cNvPr id="28675" name="Rectangle 3074"/>
          <p:cNvSpPr>
            <a:spLocks noGrp="1" noRot="1" noChangeAspect="1" noChangeArrowheads="1" noTextEdit="1"/>
          </p:cNvSpPr>
          <p:nvPr>
            <p:ph type="sldImg"/>
          </p:nvPr>
        </p:nvSpPr>
        <p:spPr>
          <a:xfrm>
            <a:off x="1169988" y="685800"/>
            <a:ext cx="4672012" cy="3503613"/>
          </a:xfrm>
          <a:solidFill>
            <a:srgbClr val="FFFFFF"/>
          </a:solidFill>
          <a:ln/>
        </p:spPr>
      </p:sp>
      <p:sp>
        <p:nvSpPr>
          <p:cNvPr id="770051" name="Rectangle 3075"/>
          <p:cNvSpPr>
            <a:spLocks noGrp="1" noChangeArrowheads="1"/>
          </p:cNvSpPr>
          <p:nvPr>
            <p:ph type="body" idx="1"/>
          </p:nvPr>
        </p:nvSpPr>
        <p:spPr>
          <a:xfrm>
            <a:off x="914400" y="4421188"/>
            <a:ext cx="5181600" cy="4189412"/>
          </a:xfrm>
          <a:solidFill>
            <a:srgbClr val="FFFFFF"/>
          </a:solidFill>
          <a:ln>
            <a:solidFill>
              <a:srgbClr val="000000"/>
            </a:solidFill>
            <a:miter lim="800000"/>
            <a:headEnd/>
            <a:tailEnd/>
          </a:ln>
        </p:spPr>
        <p:txBody>
          <a:bodyPr lIns="88139" tIns="44070" rIns="88139" bIns="44070"/>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004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D683CE8-8AF7-49D1-9864-1F0E3CC9A5B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37975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D683CE8-8AF7-49D1-9864-1F0E3CC9A5B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98850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D683CE8-8AF7-49D1-9864-1F0E3CC9A5B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96083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CD683CE8-8AF7-49D1-9864-1F0E3CC9A5B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403266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3CE8-8AF7-49D1-9864-1F0E3CC9A5B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70668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CD683CE8-8AF7-49D1-9864-1F0E3CC9A5B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57755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CD683CE8-8AF7-49D1-9864-1F0E3CC9A5B0}"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36547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D683CE8-8AF7-49D1-9864-1F0E3CC9A5B0}"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338093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83CE8-8AF7-49D1-9864-1F0E3CC9A5B0}"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25686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3CE8-8AF7-49D1-9864-1F0E3CC9A5B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146667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3CE8-8AF7-49D1-9864-1F0E3CC9A5B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6ECB0-44F7-46F4-882C-F9B1D0358BF6}" type="slidenum">
              <a:rPr lang="en-US" smtClean="0"/>
              <a:t>‹#›</a:t>
            </a:fld>
            <a:endParaRPr lang="en-US"/>
          </a:p>
        </p:txBody>
      </p:sp>
    </p:spTree>
    <p:extLst>
      <p:ext uri="{BB962C8B-B14F-4D97-AF65-F5344CB8AC3E}">
        <p14:creationId xmlns:p14="http://schemas.microsoft.com/office/powerpoint/2010/main" val="400708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3CE8-8AF7-49D1-9864-1F0E3CC9A5B0}" type="datetimeFigureOut">
              <a:rPr lang="en-US" smtClean="0"/>
              <a:t>4/18/2016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6ECB0-44F7-46F4-882C-F9B1D0358BF6}" type="slidenum">
              <a:rPr lang="en-US" smtClean="0"/>
              <a:t>‹#›</a:t>
            </a:fld>
            <a:endParaRPr lang="en-US"/>
          </a:p>
        </p:txBody>
      </p:sp>
    </p:spTree>
    <p:extLst>
      <p:ext uri="{BB962C8B-B14F-4D97-AF65-F5344CB8AC3E}">
        <p14:creationId xmlns:p14="http://schemas.microsoft.com/office/powerpoint/2010/main" val="389991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9" descr="MinerellesModel_SalmonShirt"/>
          <p:cNvPicPr>
            <a:picLocks noChangeAspect="1" noChangeArrowheads="1"/>
          </p:cNvPicPr>
          <p:nvPr/>
        </p:nvPicPr>
        <p:blipFill>
          <a:blip r:embed="rId2">
            <a:extLst>
              <a:ext uri="{28A0092B-C50C-407E-A947-70E740481C1C}">
                <a14:useLocalDpi xmlns:a14="http://schemas.microsoft.com/office/drawing/2010/main" val="0"/>
              </a:ext>
            </a:extLst>
          </a:blip>
          <a:srcRect l="1160" t="1497" r="24654" b="41483"/>
          <a:stretch>
            <a:fillRect/>
          </a:stretch>
        </p:blipFill>
        <p:spPr bwMode="auto">
          <a:xfrm>
            <a:off x="1524000" y="500064"/>
            <a:ext cx="20018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1" descr="vita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00063"/>
            <a:ext cx="18415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2" descr="hispanic_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76" y="500063"/>
            <a:ext cx="321151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3" descr="purple_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6964" y="500063"/>
            <a:ext cx="1951037"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6" descr="title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1" y="3746500"/>
            <a:ext cx="35464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8"/>
          <p:cNvSpPr txBox="1">
            <a:spLocks noChangeArrowheads="1"/>
          </p:cNvSpPr>
          <p:nvPr/>
        </p:nvSpPr>
        <p:spPr bwMode="auto">
          <a:xfrm>
            <a:off x="7112000" y="4586289"/>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p>
        </p:txBody>
      </p:sp>
      <p:sp>
        <p:nvSpPr>
          <p:cNvPr id="10249" name="Text Box 50"/>
          <p:cNvSpPr txBox="1">
            <a:spLocks noChangeArrowheads="1"/>
          </p:cNvSpPr>
          <p:nvPr/>
        </p:nvSpPr>
        <p:spPr bwMode="auto">
          <a:xfrm>
            <a:off x="7635875" y="6288088"/>
            <a:ext cx="330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1800" b="1">
                <a:solidFill>
                  <a:schemeClr val="bg1"/>
                </a:solidFill>
              </a:rPr>
              <a:t>Presenter: Rick Seymour</a:t>
            </a:r>
          </a:p>
        </p:txBody>
      </p:sp>
      <p:pic>
        <p:nvPicPr>
          <p:cNvPr id="2" name="Picture 1"/>
          <p:cNvPicPr>
            <a:picLocks noChangeAspect="1"/>
          </p:cNvPicPr>
          <p:nvPr/>
        </p:nvPicPr>
        <p:blipFill rotWithShape="1">
          <a:blip r:embed="rId7"/>
          <a:srcRect l="24352" t="6603" r="22365"/>
          <a:stretch/>
        </p:blipFill>
        <p:spPr>
          <a:xfrm>
            <a:off x="7230538" y="3654981"/>
            <a:ext cx="3248550" cy="3203019"/>
          </a:xfrm>
          <a:prstGeom prst="rect">
            <a:avLst/>
          </a:prstGeom>
        </p:spPr>
      </p:pic>
      <p:sp>
        <p:nvSpPr>
          <p:cNvPr id="3" name="TextBox 2"/>
          <p:cNvSpPr txBox="1"/>
          <p:nvPr/>
        </p:nvSpPr>
        <p:spPr>
          <a:xfrm>
            <a:off x="7703375" y="6795818"/>
            <a:ext cx="2302875" cy="369332"/>
          </a:xfrm>
          <a:prstGeom prst="rect">
            <a:avLst/>
          </a:prstGeom>
          <a:noFill/>
        </p:spPr>
        <p:txBody>
          <a:bodyPr wrap="none" rtlCol="0">
            <a:spAutoFit/>
          </a:bodyPr>
          <a:lstStyle/>
          <a:p>
            <a:r>
              <a:rPr lang="en-US" dirty="0">
                <a:solidFill>
                  <a:srgbClr val="FF0000"/>
                </a:solidFill>
              </a:rPr>
              <a:t>Jack and Pat </a:t>
            </a:r>
            <a:r>
              <a:rPr lang="en-US" dirty="0" err="1">
                <a:solidFill>
                  <a:srgbClr val="FF0000"/>
                </a:solidFill>
              </a:rPr>
              <a:t>Seitzinger</a:t>
            </a:r>
            <a:endParaRPr lang="en-US" dirty="0">
              <a:solidFill>
                <a:srgbClr val="FF0000"/>
              </a:solidFill>
            </a:endParaRPr>
          </a:p>
        </p:txBody>
      </p:sp>
    </p:spTree>
    <p:extLst>
      <p:ext uri="{BB962C8B-B14F-4D97-AF65-F5344CB8AC3E}">
        <p14:creationId xmlns:p14="http://schemas.microsoft.com/office/powerpoint/2010/main" val="285605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5857876" y="2360613"/>
            <a:ext cx="45815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2794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nSpc>
                <a:spcPct val="95000"/>
              </a:lnSpc>
              <a:spcBef>
                <a:spcPct val="40000"/>
              </a:spcBef>
              <a:buClr>
                <a:srgbClr val="8DC06A"/>
              </a:buClr>
              <a:buSzPct val="70000"/>
              <a:buFont typeface="Wingdings" panose="05000000000000000000" pitchFamily="2" charset="2"/>
              <a:buChar char="§"/>
            </a:pPr>
            <a:r>
              <a:rPr lang="en-US" altLang="ja-JP" sz="2400">
                <a:solidFill>
                  <a:srgbClr val="4D4D4D"/>
                </a:solidFill>
                <a:latin typeface="Verdana" panose="020B0604030504040204" pitchFamily="34" charset="0"/>
              </a:rPr>
              <a:t>Eliminates </a:t>
            </a:r>
            <a:r>
              <a:rPr lang="en-US" altLang="ja-JP" sz="2400">
                <a:solidFill>
                  <a:srgbClr val="659A41"/>
                </a:solidFill>
                <a:latin typeface="Verdana" panose="020B0604030504040204" pitchFamily="34" charset="0"/>
              </a:rPr>
              <a:t>108 pounds of packaging waste</a:t>
            </a:r>
            <a:r>
              <a:rPr lang="en-US" altLang="ja-JP" sz="2400">
                <a:solidFill>
                  <a:srgbClr val="4D4D4D"/>
                </a:solidFill>
                <a:latin typeface="Verdana" panose="020B0604030504040204" pitchFamily="34" charset="0"/>
              </a:rPr>
              <a:t> from landfills</a:t>
            </a:r>
          </a:p>
          <a:p>
            <a:pPr>
              <a:lnSpc>
                <a:spcPct val="95000"/>
              </a:lnSpc>
              <a:spcBef>
                <a:spcPct val="40000"/>
              </a:spcBef>
              <a:buClr>
                <a:srgbClr val="8DC06A"/>
              </a:buClr>
              <a:buSzPct val="70000"/>
              <a:buFont typeface="Wingdings" panose="05000000000000000000" pitchFamily="2" charset="2"/>
              <a:buChar char="§"/>
            </a:pPr>
            <a:r>
              <a:rPr lang="en-US" altLang="ja-JP" sz="2400">
                <a:solidFill>
                  <a:srgbClr val="4D4D4D"/>
                </a:solidFill>
                <a:latin typeface="Verdana" panose="020B0604030504040204" pitchFamily="34" charset="0"/>
              </a:rPr>
              <a:t>Eliminates </a:t>
            </a:r>
            <a:r>
              <a:rPr lang="en-US" altLang="ja-JP" sz="2400">
                <a:solidFill>
                  <a:srgbClr val="659A41"/>
                </a:solidFill>
                <a:latin typeface="Verdana" panose="020B0604030504040204" pitchFamily="34" charset="0"/>
              </a:rPr>
              <a:t>248 pounds of greenhouse gases = </a:t>
            </a:r>
            <a:r>
              <a:rPr lang="en-US" altLang="ja-JP">
                <a:solidFill>
                  <a:srgbClr val="659A41"/>
                </a:solidFill>
                <a:latin typeface="Verdana" panose="020B0604030504040204" pitchFamily="34" charset="0"/>
              </a:rPr>
              <a:t>60,000 party balloons of CO</a:t>
            </a:r>
            <a:r>
              <a:rPr lang="en-US" altLang="ja-JP" baseline="-25000">
                <a:solidFill>
                  <a:srgbClr val="659A41"/>
                </a:solidFill>
                <a:latin typeface="Verdana" panose="020B0604030504040204" pitchFamily="34" charset="0"/>
              </a:rPr>
              <a:t>2</a:t>
            </a:r>
            <a:r>
              <a:rPr lang="en-US" altLang="ja-JP" sz="2400" baseline="-25000">
                <a:solidFill>
                  <a:srgbClr val="659A41"/>
                </a:solidFill>
                <a:latin typeface="Verdana" panose="020B0604030504040204" pitchFamily="34" charset="0"/>
              </a:rPr>
              <a:t> </a:t>
            </a:r>
          </a:p>
          <a:p>
            <a:pPr>
              <a:lnSpc>
                <a:spcPct val="95000"/>
              </a:lnSpc>
              <a:spcBef>
                <a:spcPct val="40000"/>
              </a:spcBef>
              <a:buClr>
                <a:srgbClr val="8DC06A"/>
              </a:buClr>
              <a:buSzPct val="70000"/>
              <a:buFont typeface="Wingdings" panose="05000000000000000000" pitchFamily="2" charset="2"/>
              <a:buChar char="§"/>
            </a:pPr>
            <a:r>
              <a:rPr lang="en-US" altLang="ja-JP" sz="2400" u="sng">
                <a:solidFill>
                  <a:srgbClr val="659A41"/>
                </a:solidFill>
                <a:latin typeface="Verdana" panose="020B0604030504040204" pitchFamily="34" charset="0"/>
              </a:rPr>
              <a:t>The environmental equivalent of planting 10 trees!</a:t>
            </a:r>
            <a:endParaRPr lang="en-US" altLang="en-US" sz="2400" u="sng">
              <a:solidFill>
                <a:srgbClr val="77B44E"/>
              </a:solidFill>
              <a:latin typeface="Verdana" panose="020B0604030504040204" pitchFamily="34" charset="0"/>
            </a:endParaRPr>
          </a:p>
        </p:txBody>
      </p:sp>
      <p:sp>
        <p:nvSpPr>
          <p:cNvPr id="27651" name="Text Box 3"/>
          <p:cNvSpPr txBox="1">
            <a:spLocks noChangeArrowheads="1"/>
          </p:cNvSpPr>
          <p:nvPr/>
        </p:nvSpPr>
        <p:spPr bwMode="auto">
          <a:xfrm>
            <a:off x="1524000" y="442914"/>
            <a:ext cx="8858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000">
                <a:solidFill>
                  <a:srgbClr val="466B2D"/>
                </a:solidFill>
                <a:latin typeface="Verdana" panose="020B0604030504040204" pitchFamily="34" charset="0"/>
              </a:rPr>
              <a:t>YOU CAN MAKE A DIFFERENCE!</a:t>
            </a:r>
            <a:r>
              <a:rPr lang="en-US" altLang="en-US" sz="3600">
                <a:solidFill>
                  <a:srgbClr val="4D4D4D"/>
                </a:solidFill>
                <a:latin typeface="Verdana" panose="020B0604030504040204" pitchFamily="34" charset="0"/>
              </a:rPr>
              <a:t> </a:t>
            </a:r>
          </a:p>
        </p:txBody>
      </p:sp>
      <p:sp>
        <p:nvSpPr>
          <p:cNvPr id="27652" name="Rectangle 4"/>
          <p:cNvSpPr>
            <a:spLocks noChangeArrowheads="1"/>
          </p:cNvSpPr>
          <p:nvPr/>
        </p:nvSpPr>
        <p:spPr bwMode="auto">
          <a:xfrm>
            <a:off x="1524000" y="6053138"/>
            <a:ext cx="9144000" cy="819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chemeClr val="folHlink"/>
              </a:solidFill>
              <a:latin typeface="Verdana" panose="020B0604030504040204" pitchFamily="34" charset="0"/>
            </a:endParaRPr>
          </a:p>
        </p:txBody>
      </p:sp>
      <p:grpSp>
        <p:nvGrpSpPr>
          <p:cNvPr id="769029" name="Group 5"/>
          <p:cNvGrpSpPr>
            <a:grpSpLocks/>
          </p:cNvGrpSpPr>
          <p:nvPr/>
        </p:nvGrpSpPr>
        <p:grpSpPr bwMode="auto">
          <a:xfrm>
            <a:off x="1520826" y="998539"/>
            <a:ext cx="9147175" cy="5006975"/>
            <a:chOff x="-2" y="528"/>
            <a:chExt cx="5762" cy="3154"/>
          </a:xfrm>
        </p:grpSpPr>
        <p:sp>
          <p:nvSpPr>
            <p:cNvPr id="27655" name="Text Box 6"/>
            <p:cNvSpPr txBox="1">
              <a:spLocks noChangeArrowheads="1"/>
            </p:cNvSpPr>
            <p:nvPr/>
          </p:nvSpPr>
          <p:spPr bwMode="auto">
            <a:xfrm>
              <a:off x="90" y="528"/>
              <a:ext cx="567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50000"/>
                </a:spcBef>
                <a:buClrTx/>
                <a:buFontTx/>
                <a:buNone/>
              </a:pPr>
              <a:r>
                <a:rPr lang="en-US" altLang="en-US" b="0">
                  <a:solidFill>
                    <a:srgbClr val="4D4D4D"/>
                  </a:solidFill>
                  <a:latin typeface="Verdana" panose="020B0604030504040204" pitchFamily="34" charset="0"/>
                </a:rPr>
                <a:t>Switching from conventional brands to the Get Clean</a:t>
              </a:r>
              <a:r>
                <a:rPr lang="en-US" altLang="en-US" b="0" baseline="30000">
                  <a:solidFill>
                    <a:srgbClr val="4D4D4D"/>
                  </a:solidFill>
                  <a:latin typeface="Verdana" panose="020B0604030504040204" pitchFamily="34" charset="0"/>
                </a:rPr>
                <a:t>™ </a:t>
              </a:r>
              <a:r>
                <a:rPr lang="en-US" altLang="en-US" b="0">
                  <a:solidFill>
                    <a:srgbClr val="4D4D4D"/>
                  </a:solidFill>
                  <a:latin typeface="Verdana" panose="020B0604030504040204" pitchFamily="34" charset="0"/>
                </a:rPr>
                <a:t>Starter Kit:</a:t>
              </a:r>
              <a:r>
                <a:rPr lang="en-US" altLang="en-US" sz="2200" b="0">
                  <a:solidFill>
                    <a:srgbClr val="4D4D4D"/>
                  </a:solidFill>
                  <a:latin typeface="Verdana" panose="020B0604030504040204" pitchFamily="34" charset="0"/>
                </a:rPr>
                <a:t> </a:t>
              </a:r>
              <a:br>
                <a:rPr lang="en-US" altLang="en-US" sz="2200" b="0">
                  <a:solidFill>
                    <a:srgbClr val="4D4D4D"/>
                  </a:solidFill>
                  <a:latin typeface="Verdana" panose="020B0604030504040204" pitchFamily="34" charset="0"/>
                </a:rPr>
              </a:br>
              <a:endParaRPr lang="en-US" altLang="en-US" sz="2200" b="0">
                <a:solidFill>
                  <a:srgbClr val="4D4D4D"/>
                </a:solidFill>
                <a:latin typeface="Verdana" panose="020B0604030504040204" pitchFamily="34" charset="0"/>
              </a:endParaRPr>
            </a:p>
          </p:txBody>
        </p:sp>
        <p:pic>
          <p:nvPicPr>
            <p:cNvPr id="27656" name="Picture 7" descr="hand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12"/>
              <a:ext cx="2688" cy="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8"/>
            <p:cNvSpPr txBox="1">
              <a:spLocks noChangeArrowheads="1"/>
            </p:cNvSpPr>
            <p:nvPr/>
          </p:nvSpPr>
          <p:spPr bwMode="auto">
            <a:xfrm>
              <a:off x="0" y="1072"/>
              <a:ext cx="5760"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endParaRPr lang="en-US" altLang="en-US" sz="400">
                <a:latin typeface="Verdana" panose="020B0604030504040204" pitchFamily="34" charset="0"/>
              </a:endParaRPr>
            </a:p>
          </p:txBody>
        </p:sp>
      </p:grpSp>
      <p:pic>
        <p:nvPicPr>
          <p:cNvPr id="27654" name="Picture 9" descr="GetClean_SafeForYou_WHI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9" y="6040438"/>
            <a:ext cx="81930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979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690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769026">
                                            <p:txEl>
                                              <p:pRg st="0" end="0"/>
                                            </p:txEl>
                                          </p:spTgt>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499"/>
                                          </p:stCondLst>
                                        </p:cTn>
                                        <p:tgtEl>
                                          <p:spTgt spid="769026">
                                            <p:txEl>
                                              <p:pRg st="1" end="1"/>
                                            </p:txEl>
                                          </p:spTgt>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7690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6" grpId="0" build="p" autoUpdateAnimBg="0" advAuto="5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0" y="0"/>
            <a:ext cx="9144000" cy="6872288"/>
          </a:xfrm>
          <a:prstGeom prst="rect">
            <a:avLst/>
          </a:prstGeom>
          <a:gradFill rotWithShape="1">
            <a:gsLst>
              <a:gs pos="0">
                <a:srgbClr val="FFFFFF"/>
              </a:gs>
              <a:gs pos="100000">
                <a:srgbClr val="DDDA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751619" name="Rectangle 3"/>
          <p:cNvSpPr>
            <a:spLocks noChangeArrowheads="1"/>
          </p:cNvSpPr>
          <p:nvPr/>
        </p:nvSpPr>
        <p:spPr bwMode="auto">
          <a:xfrm>
            <a:off x="5121276" y="4878389"/>
            <a:ext cx="5546725"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US" altLang="en-US" sz="1700" b="1">
                <a:solidFill>
                  <a:srgbClr val="FF352C"/>
                </a:solidFill>
                <a:latin typeface="Verdana" panose="020B0604030504040204" pitchFamily="34" charset="0"/>
              </a:rPr>
              <a:t>FACT:</a:t>
            </a:r>
            <a:r>
              <a:rPr lang="en-US" altLang="en-US" sz="1700">
                <a:latin typeface="Verdana" panose="020B0604030504040204" pitchFamily="34" charset="0"/>
              </a:rPr>
              <a:t>  </a:t>
            </a:r>
            <a:r>
              <a:rPr lang="en-US" altLang="en-US" sz="1700">
                <a:solidFill>
                  <a:srgbClr val="4D4D4D"/>
                </a:solidFill>
                <a:latin typeface="Verdana" panose="020B0604030504040204" pitchFamily="34" charset="0"/>
              </a:rPr>
              <a:t>EPA studies indicate that elevated concentration of household chemicals persist in the air. Long-term exposure to chemicals inside our homes may be harmful to us and our families</a:t>
            </a:r>
            <a:endParaRPr lang="en-US" altLang="ko-KR" sz="1700">
              <a:solidFill>
                <a:srgbClr val="4D4D4D"/>
              </a:solidFill>
              <a:latin typeface="Verdana" panose="020B0604030504040204" pitchFamily="34" charset="0"/>
              <a:ea typeface="Gulim" pitchFamily="34" charset="-127"/>
            </a:endParaRPr>
          </a:p>
        </p:txBody>
      </p:sp>
      <p:sp>
        <p:nvSpPr>
          <p:cNvPr id="751620" name="Rectangle 4"/>
          <p:cNvSpPr>
            <a:spLocks noGrp="1" noChangeArrowheads="1"/>
          </p:cNvSpPr>
          <p:nvPr>
            <p:ph type="title"/>
          </p:nvPr>
        </p:nvSpPr>
        <p:spPr>
          <a:xfrm>
            <a:off x="1898650" y="0"/>
            <a:ext cx="7772400" cy="952500"/>
          </a:xfrm>
          <a:extLst>
            <a:ext uri="{AF507438-7753-43E0-B8FC-AC1667EBCBE1}">
              <a14:hiddenEffects xmlns:a14="http://schemas.microsoft.com/office/drawing/2010/main">
                <a:effectLst>
                  <a:outerShdw blurRad="63500" dist="38099" dir="2700000" algn="ctr" rotWithShape="0">
                    <a:schemeClr val="tx1">
                      <a:alpha val="74997"/>
                    </a:schemeClr>
                  </a:outerShdw>
                </a:effectLst>
              </a14:hiddenEffects>
            </a:ext>
          </a:extLst>
        </p:spPr>
        <p:txBody>
          <a:bodyPr/>
          <a:lstStyle/>
          <a:p>
            <a:pPr defTabSz="1054100">
              <a:lnSpc>
                <a:spcPct val="80000"/>
              </a:lnSpc>
              <a:defRPr/>
            </a:pPr>
            <a:r>
              <a:rPr lang="en-US">
                <a:solidFill>
                  <a:srgbClr val="FF352C"/>
                </a:solidFill>
                <a:ea typeface="+mj-ea"/>
                <a:cs typeface="+mj-cs"/>
              </a:rPr>
              <a:t>REAL DIRT ON CLEAN</a:t>
            </a:r>
            <a:r>
              <a:rPr lang="en-US">
                <a:ea typeface="+mj-ea"/>
                <a:cs typeface="+mj-cs"/>
              </a:rPr>
              <a:t> </a:t>
            </a:r>
          </a:p>
        </p:txBody>
      </p:sp>
      <p:sp>
        <p:nvSpPr>
          <p:cNvPr id="751621" name="Text Box 5"/>
          <p:cNvSpPr txBox="1">
            <a:spLocks noChangeArrowheads="1"/>
          </p:cNvSpPr>
          <p:nvPr/>
        </p:nvSpPr>
        <p:spPr bwMode="auto">
          <a:xfrm>
            <a:off x="1712914" y="671514"/>
            <a:ext cx="8955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7429500" algn="r"/>
              </a:tabLst>
              <a:defRPr sz="2000">
                <a:solidFill>
                  <a:schemeClr val="tx1"/>
                </a:solidFill>
                <a:latin typeface="Arial" panose="020B0604020202020204" pitchFamily="34" charset="0"/>
                <a:ea typeface="MS PGothic" panose="020B0600070205080204" pitchFamily="34" charset="-128"/>
              </a:defRPr>
            </a:lvl1pPr>
            <a:lvl2pPr marL="742950" indent="-285750">
              <a:tabLst>
                <a:tab pos="7429500" algn="r"/>
              </a:tabLst>
              <a:defRPr sz="2000">
                <a:solidFill>
                  <a:schemeClr val="tx1"/>
                </a:solidFill>
                <a:latin typeface="Arial" panose="020B0604020202020204" pitchFamily="34" charset="0"/>
                <a:ea typeface="MS PGothic" panose="020B0600070205080204" pitchFamily="34" charset="-128"/>
              </a:defRPr>
            </a:lvl2pPr>
            <a:lvl3pPr marL="1143000" indent="-228600">
              <a:tabLst>
                <a:tab pos="7429500" algn="r"/>
              </a:tabLst>
              <a:defRPr sz="2000">
                <a:solidFill>
                  <a:schemeClr val="tx1"/>
                </a:solidFill>
                <a:latin typeface="Arial" panose="020B0604020202020204" pitchFamily="34" charset="0"/>
                <a:ea typeface="MS PGothic" panose="020B0600070205080204" pitchFamily="34" charset="-128"/>
              </a:defRPr>
            </a:lvl3pPr>
            <a:lvl4pPr marL="1600200" indent="-228600">
              <a:tabLst>
                <a:tab pos="7429500" algn="r"/>
              </a:tabLst>
              <a:defRPr sz="2000">
                <a:solidFill>
                  <a:schemeClr val="tx1"/>
                </a:solidFill>
                <a:latin typeface="Arial" panose="020B0604020202020204" pitchFamily="34" charset="0"/>
                <a:ea typeface="MS PGothic" panose="020B0600070205080204" pitchFamily="34" charset="-128"/>
              </a:defRPr>
            </a:lvl4pPr>
            <a:lvl5pPr marL="2057400" indent="-228600">
              <a:tabLst>
                <a:tab pos="74295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4295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4295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4295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429500" algn="r"/>
              </a:tabLst>
              <a:defRPr sz="2000">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1600" b="1">
                <a:solidFill>
                  <a:srgbClr val="4D4D4D"/>
                </a:solidFill>
                <a:latin typeface="Verdana" panose="020B0604030504040204" pitchFamily="34" charset="0"/>
              </a:rPr>
              <a:t>81,000 CHEMICALS REGISTERED WITH THE EPA IN THE LAST 30 YEARS,</a:t>
            </a:r>
            <a:r>
              <a:rPr lang="en-US" altLang="en-US" sz="1400" b="1" i="1">
                <a:solidFill>
                  <a:srgbClr val="4D4D4D"/>
                </a:solidFill>
                <a:latin typeface="Verdana" panose="020B0604030504040204" pitchFamily="34" charset="0"/>
              </a:rPr>
              <a:t> </a:t>
            </a:r>
          </a:p>
          <a:p>
            <a:pPr>
              <a:lnSpc>
                <a:spcPct val="90000"/>
              </a:lnSpc>
            </a:pPr>
            <a:r>
              <a:rPr lang="en-US" altLang="en-US" sz="1800">
                <a:solidFill>
                  <a:srgbClr val="4D4D4D"/>
                </a:solidFill>
                <a:latin typeface="Verdana" panose="020B0604030504040204" pitchFamily="34" charset="0"/>
              </a:rPr>
              <a:t>and fewer than 20% have been tested for toxicity!</a:t>
            </a:r>
          </a:p>
        </p:txBody>
      </p:sp>
      <p:sp>
        <p:nvSpPr>
          <p:cNvPr id="751622" name="Rectangle 6"/>
          <p:cNvSpPr>
            <a:spLocks noChangeArrowheads="1"/>
          </p:cNvSpPr>
          <p:nvPr/>
        </p:nvSpPr>
        <p:spPr bwMode="auto">
          <a:xfrm>
            <a:off x="5135564" y="1554163"/>
            <a:ext cx="5546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latin typeface="Verdana" panose="020B0604030504040204" pitchFamily="34" charset="0"/>
              </a:rPr>
              <a:t>  </a:t>
            </a:r>
            <a:r>
              <a:rPr lang="en-US" altLang="en-US" sz="1700" b="1" u="sng">
                <a:solidFill>
                  <a:srgbClr val="4D4D4D"/>
                </a:solidFill>
                <a:latin typeface="Verdana" panose="020B0604030504040204" pitchFamily="34" charset="0"/>
              </a:rPr>
              <a:t>90% of all poison exposures occur at home</a:t>
            </a:r>
            <a:r>
              <a:rPr lang="en-US" altLang="en-US" sz="1700">
                <a:solidFill>
                  <a:srgbClr val="4D4D4D"/>
                </a:solidFill>
                <a:latin typeface="Verdana" panose="020B0604030504040204" pitchFamily="34" charset="0"/>
              </a:rPr>
              <a:t> </a:t>
            </a:r>
            <a:endParaRPr lang="en-US" altLang="en-US" sz="1700">
              <a:latin typeface="Verdana" panose="020B0604030504040204" pitchFamily="34" charset="0"/>
            </a:endParaRPr>
          </a:p>
        </p:txBody>
      </p:sp>
      <p:sp>
        <p:nvSpPr>
          <p:cNvPr id="751623" name="Rectangle 7"/>
          <p:cNvSpPr>
            <a:spLocks noChangeArrowheads="1"/>
          </p:cNvSpPr>
          <p:nvPr/>
        </p:nvSpPr>
        <p:spPr bwMode="auto">
          <a:xfrm>
            <a:off x="5135564" y="2144714"/>
            <a:ext cx="532923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solidFill>
                  <a:srgbClr val="336699"/>
                </a:solidFill>
                <a:latin typeface="Verdana" panose="020B0604030504040204" pitchFamily="34" charset="0"/>
              </a:rPr>
              <a:t>  </a:t>
            </a:r>
            <a:r>
              <a:rPr lang="en-US" altLang="en-US" sz="1700" b="1" u="sng">
                <a:solidFill>
                  <a:srgbClr val="4D4D4D"/>
                </a:solidFill>
                <a:latin typeface="Verdana" panose="020B0604030504040204" pitchFamily="34" charset="0"/>
              </a:rPr>
              <a:t>218,316 reported poison exposures in 2005 were from household cleaning products</a:t>
            </a:r>
            <a:r>
              <a:rPr lang="en-US" altLang="en-US" sz="1800">
                <a:latin typeface="Verdana" panose="020B0604030504040204" pitchFamily="34" charset="0"/>
              </a:rPr>
              <a:t> </a:t>
            </a:r>
            <a:r>
              <a:rPr lang="en-US" altLang="en-US" sz="1700">
                <a:solidFill>
                  <a:srgbClr val="336699"/>
                </a:solidFill>
                <a:latin typeface="Verdana" panose="020B0604030504040204" pitchFamily="34" charset="0"/>
              </a:rPr>
              <a:t>	</a:t>
            </a:r>
          </a:p>
        </p:txBody>
      </p:sp>
      <p:sp>
        <p:nvSpPr>
          <p:cNvPr id="751624" name="Rectangle 8"/>
          <p:cNvSpPr>
            <a:spLocks noChangeArrowheads="1"/>
          </p:cNvSpPr>
          <p:nvPr/>
        </p:nvSpPr>
        <p:spPr bwMode="auto">
          <a:xfrm>
            <a:off x="5135563" y="3051175"/>
            <a:ext cx="5473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r>
              <a:rPr lang="en-US" altLang="en-US" sz="1700" b="1">
                <a:solidFill>
                  <a:srgbClr val="FF352C"/>
                </a:solidFill>
                <a:latin typeface="Verdana" panose="020B0604030504040204" pitchFamily="34" charset="0"/>
              </a:rPr>
              <a:t>FACT:</a:t>
            </a:r>
            <a:r>
              <a:rPr lang="en-US" altLang="en-US" sz="1700">
                <a:solidFill>
                  <a:srgbClr val="336699"/>
                </a:solidFill>
                <a:latin typeface="Verdana" panose="020B0604030504040204" pitchFamily="34" charset="0"/>
              </a:rPr>
              <a:t>  </a:t>
            </a:r>
            <a:r>
              <a:rPr lang="en-US" altLang="en-US" sz="1700" b="1" u="sng">
                <a:solidFill>
                  <a:srgbClr val="4D4D4D"/>
                </a:solidFill>
                <a:latin typeface="Verdana" panose="020B0604030504040204" pitchFamily="34" charset="0"/>
              </a:rPr>
              <a:t>Most common poisoning among children: Dishwasher detergents!</a:t>
            </a:r>
          </a:p>
        </p:txBody>
      </p:sp>
      <p:sp>
        <p:nvSpPr>
          <p:cNvPr id="751625" name="Rectangle 9"/>
          <p:cNvSpPr>
            <a:spLocks noChangeArrowheads="1"/>
          </p:cNvSpPr>
          <p:nvPr/>
        </p:nvSpPr>
        <p:spPr bwMode="auto">
          <a:xfrm>
            <a:off x="5135563" y="3908426"/>
            <a:ext cx="54737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solidFill>
                  <a:srgbClr val="336699"/>
                </a:solidFill>
                <a:latin typeface="Verdana" panose="020B0604030504040204" pitchFamily="34" charset="0"/>
              </a:rPr>
              <a:t>  </a:t>
            </a:r>
            <a:r>
              <a:rPr lang="en-US" altLang="en-US" sz="1700">
                <a:solidFill>
                  <a:srgbClr val="4D4D4D"/>
                </a:solidFill>
                <a:latin typeface="Verdana" panose="020B0604030504040204" pitchFamily="34" charset="0"/>
              </a:rPr>
              <a:t>Indoor pollutants come from all sorts of chemicals we use to make our lives easier every day</a:t>
            </a:r>
            <a:endParaRPr lang="en-US" altLang="en-US" sz="1800">
              <a:latin typeface="Verdana" panose="020B0604030504040204" pitchFamily="34" charset="0"/>
            </a:endParaRPr>
          </a:p>
        </p:txBody>
      </p:sp>
      <p:pic>
        <p:nvPicPr>
          <p:cNvPr id="751626" name="Picture 10" descr="Drum"/>
          <p:cNvPicPr>
            <a:picLocks noGrp="1" noChangeAspect="1" noChangeArrowheads="1"/>
          </p:cNvPicPr>
          <p:nvPr>
            <p:ph sz="half" idx="2"/>
          </p:nvPr>
        </p:nvPicPr>
        <p:blipFill>
          <a:blip r:embed="rId3"/>
          <a:srcRect/>
          <a:stretch>
            <a:fillRect/>
          </a:stretch>
        </p:blipFill>
        <p:spPr>
          <a:xfrm>
            <a:off x="1822451" y="1547813"/>
            <a:ext cx="3236913" cy="5008562"/>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366013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16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162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5162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5162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5162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51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autoUpdateAnimBg="0"/>
      <p:bldP spid="751621" grpId="0" autoUpdateAnimBg="0"/>
      <p:bldP spid="751622" grpId="0" autoUpdateAnimBg="0"/>
      <p:bldP spid="751623" grpId="0" autoUpdateAnimBg="0"/>
      <p:bldP spid="751624" grpId="0" autoUpdateAnimBg="0"/>
      <p:bldP spid="75162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1524000" y="-14288"/>
            <a:ext cx="9144000" cy="6872288"/>
          </a:xfrm>
          <a:prstGeom prst="rect">
            <a:avLst/>
          </a:prstGeom>
          <a:gradFill rotWithShape="1">
            <a:gsLst>
              <a:gs pos="0">
                <a:srgbClr val="FFFFFF"/>
              </a:gs>
              <a:gs pos="100000">
                <a:srgbClr val="DDDA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754691" name="Rectangle 1027"/>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tx1">
                      <a:alpha val="74997"/>
                    </a:schemeClr>
                  </a:outerShdw>
                </a:effectLst>
              </a14:hiddenEffects>
            </a:ext>
          </a:extLst>
        </p:spPr>
        <p:txBody>
          <a:bodyPr/>
          <a:lstStyle/>
          <a:p>
            <a:pPr defTabSz="1054100">
              <a:lnSpc>
                <a:spcPct val="80000"/>
              </a:lnSpc>
              <a:defRPr/>
            </a:pPr>
            <a:r>
              <a:rPr lang="en-US">
                <a:ea typeface="+mj-ea"/>
                <a:cs typeface="+mj-cs"/>
              </a:rPr>
              <a:t> </a:t>
            </a:r>
          </a:p>
        </p:txBody>
      </p:sp>
      <p:sp>
        <p:nvSpPr>
          <p:cNvPr id="754692" name="Rectangle 1028"/>
          <p:cNvSpPr>
            <a:spLocks noChangeArrowheads="1"/>
          </p:cNvSpPr>
          <p:nvPr/>
        </p:nvSpPr>
        <p:spPr bwMode="auto">
          <a:xfrm>
            <a:off x="5235576" y="3716339"/>
            <a:ext cx="55467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latin typeface="Verdana" panose="020B0604030504040204" pitchFamily="34" charset="0"/>
              </a:rPr>
              <a:t>  </a:t>
            </a:r>
            <a:r>
              <a:rPr lang="en-US" altLang="en-US" sz="1700">
                <a:solidFill>
                  <a:srgbClr val="4D4D4D"/>
                </a:solidFill>
                <a:latin typeface="Verdana" panose="020B0604030504040204" pitchFamily="34" charset="0"/>
              </a:rPr>
              <a:t>Common household cleaners and appliances give off fumes, which can potentially increase the risk of children developing asthma</a:t>
            </a:r>
            <a:endParaRPr lang="en-US" altLang="en-US" sz="1800">
              <a:latin typeface="Verdana" panose="020B0604030504040204" pitchFamily="34" charset="0"/>
            </a:endParaRPr>
          </a:p>
        </p:txBody>
      </p:sp>
      <p:sp>
        <p:nvSpPr>
          <p:cNvPr id="754693" name="Rectangle 1029"/>
          <p:cNvSpPr>
            <a:spLocks noChangeArrowheads="1"/>
          </p:cNvSpPr>
          <p:nvPr/>
        </p:nvSpPr>
        <p:spPr bwMode="auto">
          <a:xfrm>
            <a:off x="5235575" y="1971676"/>
            <a:ext cx="532923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solidFill>
                  <a:srgbClr val="336699"/>
                </a:solidFill>
                <a:latin typeface="Verdana" panose="020B0604030504040204" pitchFamily="34" charset="0"/>
              </a:rPr>
              <a:t>  </a:t>
            </a:r>
            <a:r>
              <a:rPr lang="en-US" altLang="en-US" sz="1700">
                <a:solidFill>
                  <a:srgbClr val="4D4D4D"/>
                </a:solidFill>
                <a:latin typeface="Verdana" panose="020B0604030504040204" pitchFamily="34" charset="0"/>
              </a:rPr>
              <a:t>An average of one out of every 13 school-aged children has asthma</a:t>
            </a:r>
            <a:endParaRPr lang="en-US" altLang="en-US" sz="1700">
              <a:latin typeface="Verdana" panose="020B0604030504040204" pitchFamily="34" charset="0"/>
            </a:endParaRPr>
          </a:p>
          <a:p>
            <a:pPr eaLnBrk="1" hangingPunct="1"/>
            <a:endParaRPr lang="en-US" altLang="en-US" sz="1700">
              <a:solidFill>
                <a:srgbClr val="336699"/>
              </a:solidFill>
              <a:latin typeface="Verdana" panose="020B0604030504040204" pitchFamily="34" charset="0"/>
            </a:endParaRPr>
          </a:p>
        </p:txBody>
      </p:sp>
      <p:sp>
        <p:nvSpPr>
          <p:cNvPr id="754694" name="Rectangle 1030"/>
          <p:cNvSpPr>
            <a:spLocks noChangeArrowheads="1"/>
          </p:cNvSpPr>
          <p:nvPr/>
        </p:nvSpPr>
        <p:spPr bwMode="auto">
          <a:xfrm>
            <a:off x="5235575" y="2716214"/>
            <a:ext cx="554513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b="1" u="sng">
                <a:solidFill>
                  <a:srgbClr val="FF352C"/>
                </a:solidFill>
                <a:latin typeface="Verdana" panose="020B0604030504040204" pitchFamily="34" charset="0"/>
              </a:rPr>
              <a:t>:</a:t>
            </a:r>
            <a:r>
              <a:rPr lang="en-US" altLang="en-US" sz="1700" u="sng">
                <a:solidFill>
                  <a:srgbClr val="336699"/>
                </a:solidFill>
                <a:latin typeface="Verdana" panose="020B0604030504040204" pitchFamily="34" charset="0"/>
              </a:rPr>
              <a:t>  </a:t>
            </a:r>
            <a:r>
              <a:rPr lang="en-US" altLang="en-US" sz="1700" b="1" u="sng">
                <a:solidFill>
                  <a:srgbClr val="4D4D4D"/>
                </a:solidFill>
                <a:latin typeface="Verdana" panose="020B0604030504040204" pitchFamily="34" charset="0"/>
              </a:rPr>
              <a:t>Asthma rates in children under age five have increased more than 400% in the last 15 years</a:t>
            </a:r>
            <a:endParaRPr lang="en-US" altLang="en-US" sz="1800" b="1" u="sng">
              <a:latin typeface="Verdana" panose="020B0604030504040204" pitchFamily="34" charset="0"/>
            </a:endParaRPr>
          </a:p>
        </p:txBody>
      </p:sp>
      <p:sp>
        <p:nvSpPr>
          <p:cNvPr id="754695" name="Rectangle 1031"/>
          <p:cNvSpPr>
            <a:spLocks noChangeArrowheads="1"/>
          </p:cNvSpPr>
          <p:nvPr/>
        </p:nvSpPr>
        <p:spPr bwMode="auto">
          <a:xfrm>
            <a:off x="5235575" y="1228726"/>
            <a:ext cx="54737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solidFill>
                  <a:srgbClr val="336699"/>
                </a:solidFill>
                <a:latin typeface="Verdana" panose="020B0604030504040204" pitchFamily="34" charset="0"/>
              </a:rPr>
              <a:t>  </a:t>
            </a:r>
            <a:r>
              <a:rPr lang="en-US" altLang="en-US" sz="1700">
                <a:solidFill>
                  <a:srgbClr val="4D4D4D"/>
                </a:solidFill>
                <a:latin typeface="Verdana" panose="020B0604030504040204" pitchFamily="34" charset="0"/>
              </a:rPr>
              <a:t>Some 20 million Americans have asthma </a:t>
            </a:r>
            <a:endParaRPr lang="en-US" altLang="en-US" sz="1800">
              <a:latin typeface="Verdana" panose="020B0604030504040204" pitchFamily="34" charset="0"/>
            </a:endParaRPr>
          </a:p>
        </p:txBody>
      </p:sp>
      <p:sp>
        <p:nvSpPr>
          <p:cNvPr id="13320" name="Rectangle 1032"/>
          <p:cNvSpPr>
            <a:spLocks noChangeArrowheads="1"/>
          </p:cNvSpPr>
          <p:nvPr/>
        </p:nvSpPr>
        <p:spPr bwMode="auto">
          <a:xfrm>
            <a:off x="1524000" y="280988"/>
            <a:ext cx="9621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54100">
              <a:defRPr sz="2000">
                <a:solidFill>
                  <a:schemeClr val="tx1"/>
                </a:solidFill>
                <a:latin typeface="Arial" panose="020B0604020202020204" pitchFamily="34" charset="0"/>
                <a:ea typeface="MS PGothic" panose="020B0600070205080204" pitchFamily="34" charset="-128"/>
              </a:defRPr>
            </a:lvl1pPr>
            <a:lvl2pPr marL="742950" indent="-285750" defTabSz="1054100">
              <a:defRPr sz="2000">
                <a:solidFill>
                  <a:schemeClr val="tx1"/>
                </a:solidFill>
                <a:latin typeface="Arial" panose="020B0604020202020204" pitchFamily="34" charset="0"/>
                <a:ea typeface="MS PGothic" panose="020B0600070205080204" pitchFamily="34" charset="-128"/>
              </a:defRPr>
            </a:lvl2pPr>
            <a:lvl3pPr marL="1143000" indent="-228600" defTabSz="1054100">
              <a:defRPr sz="2000">
                <a:solidFill>
                  <a:schemeClr val="tx1"/>
                </a:solidFill>
                <a:latin typeface="Arial" panose="020B0604020202020204" pitchFamily="34" charset="0"/>
                <a:ea typeface="MS PGothic" panose="020B0600070205080204" pitchFamily="34" charset="-128"/>
              </a:defRPr>
            </a:lvl3pPr>
            <a:lvl4pPr marL="1600200" indent="-228600" defTabSz="1054100">
              <a:defRPr sz="2000">
                <a:solidFill>
                  <a:schemeClr val="tx1"/>
                </a:solidFill>
                <a:latin typeface="Arial" panose="020B0604020202020204" pitchFamily="34" charset="0"/>
                <a:ea typeface="MS PGothic" panose="020B0600070205080204" pitchFamily="34" charset="-128"/>
              </a:defRPr>
            </a:lvl4pPr>
            <a:lvl5pPr marL="2057400" indent="-228600" defTabSz="1054100">
              <a:defRPr sz="2000">
                <a:solidFill>
                  <a:schemeClr val="tx1"/>
                </a:solidFill>
                <a:latin typeface="Arial" panose="020B0604020202020204" pitchFamily="34" charset="0"/>
                <a:ea typeface="MS PGothic" panose="020B0600070205080204" pitchFamily="34" charset="-128"/>
              </a:defRPr>
            </a:lvl5pPr>
            <a:lvl6pPr marL="2514600" indent="-228600" defTabSz="10541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10541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10541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10541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2600" b="1">
                <a:solidFill>
                  <a:srgbClr val="FF352C"/>
                </a:solidFill>
              </a:rPr>
              <a:t>REAL DIRT ON CLEAN</a:t>
            </a:r>
            <a:r>
              <a:rPr lang="en-US" altLang="en-US" sz="2600" b="1">
                <a:solidFill>
                  <a:srgbClr val="4C4C4C"/>
                </a:solidFill>
              </a:rPr>
              <a:t> </a:t>
            </a:r>
          </a:p>
        </p:txBody>
      </p:sp>
      <p:pic>
        <p:nvPicPr>
          <p:cNvPr id="754697" name="Picture 1033" descr="10125419_11"/>
          <p:cNvPicPr>
            <a:picLocks noGrp="1" noChangeAspect="1" noChangeArrowheads="1"/>
          </p:cNvPicPr>
          <p:nvPr>
            <p:ph idx="1"/>
          </p:nvPr>
        </p:nvPicPr>
        <p:blipFill>
          <a:blip r:embed="rId3"/>
          <a:srcRect/>
          <a:stretch>
            <a:fillRect/>
          </a:stretch>
        </p:blipFill>
        <p:spPr>
          <a:xfrm>
            <a:off x="1524000" y="1316039"/>
            <a:ext cx="3665538" cy="420052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754698" name="Text Box 1034"/>
          <p:cNvSpPr txBox="1">
            <a:spLocks noChangeArrowheads="1"/>
          </p:cNvSpPr>
          <p:nvPr/>
        </p:nvSpPr>
        <p:spPr bwMode="auto">
          <a:xfrm>
            <a:off x="3657600" y="5222876"/>
            <a:ext cx="7010400" cy="1635125"/>
          </a:xfrm>
          <a:prstGeom prst="rect">
            <a:avLst/>
          </a:prstGeom>
          <a:solidFill>
            <a:schemeClr val="bg1"/>
          </a:solidFill>
          <a:ln w="25400">
            <a:solidFill>
              <a:schemeClr val="accent1"/>
            </a:solidFill>
            <a:miter lim="800000"/>
            <a:headEnd/>
            <a:tailEnd/>
          </a:ln>
        </p:spPr>
        <p:txBody>
          <a:bodyPr anchor="ctr"/>
          <a:lstStyle>
            <a:lvl1pPr>
              <a:lnSpc>
                <a:spcPct val="90000"/>
              </a:lnSpc>
              <a:spcBef>
                <a:spcPct val="60000"/>
              </a:spcBef>
              <a:buClr>
                <a:srgbClr val="637DA6"/>
              </a:buClr>
              <a:buChar char="•"/>
              <a:tabLst>
                <a:tab pos="7429500" algn="r"/>
              </a:tabLst>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tabLst>
                <a:tab pos="7429500" algn="r"/>
              </a:tabLst>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tabLst>
                <a:tab pos="7429500" algn="r"/>
              </a:tabLst>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tabLst>
                <a:tab pos="7429500" algn="r"/>
              </a:tabLst>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tabLst>
                <a:tab pos="7429500" algn="r"/>
              </a:tabLst>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tabLst>
                <a:tab pos="7429500" algn="r"/>
              </a:tabLs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tabLst>
                <a:tab pos="7429500" algn="r"/>
              </a:tabLs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tabLst>
                <a:tab pos="7429500" algn="r"/>
              </a:tabLs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tabLst>
                <a:tab pos="7429500" algn="r"/>
              </a:tabLst>
              <a:defRPr sz="2000">
                <a:solidFill>
                  <a:srgbClr val="4C4C4C"/>
                </a:solidFill>
                <a:latin typeface="Arial" panose="020B0604020202020204" pitchFamily="34" charset="0"/>
                <a:ea typeface="MS PGothic" panose="020B0600070205080204" pitchFamily="34" charset="-128"/>
              </a:defRPr>
            </a:lvl9pPr>
          </a:lstStyle>
          <a:p>
            <a:pPr>
              <a:spcBef>
                <a:spcPct val="0"/>
              </a:spcBef>
              <a:buClrTx/>
              <a:buFontTx/>
              <a:buNone/>
            </a:pPr>
            <a:r>
              <a:rPr lang="ja-JP" altLang="en-US" sz="1800">
                <a:solidFill>
                  <a:srgbClr val="4D4D4D"/>
                </a:solidFill>
                <a:latin typeface="Verdana" panose="020B0604030504040204" pitchFamily="34" charset="0"/>
              </a:rPr>
              <a:t>“</a:t>
            </a:r>
            <a:r>
              <a:rPr lang="en-US" altLang="ja-JP" sz="1800">
                <a:solidFill>
                  <a:srgbClr val="4D4D4D"/>
                </a:solidFill>
                <a:latin typeface="Verdana" panose="020B0604030504040204" pitchFamily="34" charset="0"/>
              </a:rPr>
              <a:t>We are conducting a vast toxicologic experiment in our society, in which our children and our children</a:t>
            </a:r>
            <a:r>
              <a:rPr lang="ja-JP" altLang="en-US" sz="1800">
                <a:solidFill>
                  <a:srgbClr val="4D4D4D"/>
                </a:solidFill>
                <a:latin typeface="Verdana" panose="020B0604030504040204" pitchFamily="34" charset="0"/>
              </a:rPr>
              <a:t>’</a:t>
            </a:r>
            <a:r>
              <a:rPr lang="en-US" altLang="ja-JP" sz="1800">
                <a:solidFill>
                  <a:srgbClr val="4D4D4D"/>
                </a:solidFill>
                <a:latin typeface="Verdana" panose="020B0604030504040204" pitchFamily="34" charset="0"/>
              </a:rPr>
              <a:t>s children are the experimental subject</a:t>
            </a:r>
            <a:r>
              <a:rPr lang="ja-JP" altLang="en-US" sz="1800">
                <a:solidFill>
                  <a:srgbClr val="4D4D4D"/>
                </a:solidFill>
                <a:latin typeface="Verdana" panose="020B0604030504040204" pitchFamily="34" charset="0"/>
              </a:rPr>
              <a:t>”</a:t>
            </a:r>
            <a:r>
              <a:rPr lang="en-US" altLang="ja-JP" sz="1800">
                <a:solidFill>
                  <a:srgbClr val="4D4D4D"/>
                </a:solidFill>
                <a:latin typeface="Verdana" panose="020B0604030504040204" pitchFamily="34" charset="0"/>
              </a:rPr>
              <a:t> </a:t>
            </a:r>
            <a:br>
              <a:rPr lang="en-US" altLang="ja-JP" sz="1800">
                <a:solidFill>
                  <a:srgbClr val="4D4D4D"/>
                </a:solidFill>
                <a:latin typeface="Verdana" panose="020B0604030504040204" pitchFamily="34" charset="0"/>
              </a:rPr>
            </a:br>
            <a:br>
              <a:rPr lang="en-US" altLang="ja-JP" sz="1800">
                <a:solidFill>
                  <a:srgbClr val="4D4D4D"/>
                </a:solidFill>
                <a:latin typeface="Verdana" panose="020B0604030504040204" pitchFamily="34" charset="0"/>
              </a:rPr>
            </a:br>
            <a:r>
              <a:rPr lang="en-US" altLang="ja-JP" sz="1800" b="0">
                <a:solidFill>
                  <a:srgbClr val="4D4D4D"/>
                </a:solidFill>
                <a:latin typeface="Verdana" panose="020B0604030504040204" pitchFamily="34" charset="0"/>
              </a:rPr>
              <a:t>Dr. Herbert Needleman</a:t>
            </a:r>
            <a:br>
              <a:rPr lang="en-US" altLang="ja-JP" sz="1800" b="0">
                <a:solidFill>
                  <a:schemeClr val="tx1"/>
                </a:solidFill>
                <a:latin typeface="Verdana" panose="020B0604030504040204" pitchFamily="34" charset="0"/>
              </a:rPr>
            </a:br>
            <a:r>
              <a:rPr lang="en-US" altLang="ja-JP" sz="1400" b="0">
                <a:solidFill>
                  <a:schemeClr val="tx1"/>
                </a:solidFill>
                <a:latin typeface="Verdana" panose="020B0604030504040204" pitchFamily="34" charset="0"/>
              </a:rPr>
              <a:t>Pediatrician and Professor at the University of Pittsburgh Medical Center</a:t>
            </a:r>
            <a:r>
              <a:rPr lang="en-US" altLang="ja-JP" sz="1600" b="0">
                <a:solidFill>
                  <a:schemeClr val="tx1"/>
                </a:solidFill>
                <a:latin typeface="Verdana" panose="020B0604030504040204" pitchFamily="34" charset="0"/>
              </a:rPr>
              <a:t> </a:t>
            </a:r>
            <a:endParaRPr lang="en-US" altLang="en-US" sz="1600" b="0">
              <a:solidFill>
                <a:schemeClr val="tx1"/>
              </a:solidFill>
              <a:latin typeface="Verdana" panose="020B0604030504040204" pitchFamily="34" charset="0"/>
            </a:endParaRPr>
          </a:p>
        </p:txBody>
      </p:sp>
    </p:spTree>
    <p:extLst>
      <p:ext uri="{BB962C8B-B14F-4D97-AF65-F5344CB8AC3E}">
        <p14:creationId xmlns:p14="http://schemas.microsoft.com/office/powerpoint/2010/main" val="337924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469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469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5469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5469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5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2" grpId="0" autoUpdateAnimBg="0"/>
      <p:bldP spid="754693" grpId="0" autoUpdateAnimBg="0"/>
      <p:bldP spid="754694" grpId="0" autoUpdateAnimBg="0"/>
      <p:bldP spid="754695" grpId="0" autoUpdateAnimBg="0"/>
      <p:bldP spid="75469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6738" name="Group 1026"/>
          <p:cNvGrpSpPr>
            <a:grpSpLocks/>
          </p:cNvGrpSpPr>
          <p:nvPr/>
        </p:nvGrpSpPr>
        <p:grpSpPr bwMode="auto">
          <a:xfrm>
            <a:off x="1511300" y="1665288"/>
            <a:ext cx="9156700" cy="4672012"/>
            <a:chOff x="-8" y="1049"/>
            <a:chExt cx="5768" cy="2943"/>
          </a:xfrm>
        </p:grpSpPr>
        <p:pic>
          <p:nvPicPr>
            <p:cNvPr id="15370" name="Picture 1027" descr="toxic2"/>
            <p:cNvPicPr>
              <a:picLocks noChangeAspect="1" noChangeArrowheads="1"/>
            </p:cNvPicPr>
            <p:nvPr/>
          </p:nvPicPr>
          <p:blipFill>
            <a:blip r:embed="rId3">
              <a:extLst>
                <a:ext uri="{28A0092B-C50C-407E-A947-70E740481C1C}">
                  <a14:useLocalDpi xmlns:a14="http://schemas.microsoft.com/office/drawing/2010/main" val="0"/>
                </a:ext>
              </a:extLst>
            </a:blip>
            <a:srcRect l="14932" r="17455"/>
            <a:stretch>
              <a:fillRect/>
            </a:stretch>
          </p:blipFill>
          <p:spPr bwMode="auto">
            <a:xfrm>
              <a:off x="-8" y="1049"/>
              <a:ext cx="2317"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028"/>
            <p:cNvSpPr>
              <a:spLocks noChangeArrowheads="1"/>
            </p:cNvSpPr>
            <p:nvPr/>
          </p:nvSpPr>
          <p:spPr bwMode="auto">
            <a:xfrm>
              <a:off x="3066" y="3010"/>
              <a:ext cx="2694"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a:solidFill>
                    <a:srgbClr val="4D4D4D"/>
                  </a:solidFill>
                  <a:latin typeface="Verdana" panose="020B0604030504040204" pitchFamily="34" charset="0"/>
                </a:rPr>
                <a:t>Oven cleaners</a:t>
              </a:r>
            </a:p>
            <a:p>
              <a:pPr eaLnBrk="1" hangingPunct="1"/>
              <a:r>
                <a:rPr lang="en-US" altLang="en-US" sz="1600">
                  <a:solidFill>
                    <a:srgbClr val="4D4D4D"/>
                  </a:solidFill>
                  <a:latin typeface="Verdana" panose="020B0604030504040204" pitchFamily="34" charset="0"/>
                </a:rPr>
                <a:t>Drain cleaners</a:t>
              </a:r>
            </a:p>
            <a:p>
              <a:pPr eaLnBrk="1" hangingPunct="1"/>
              <a:r>
                <a:rPr lang="en-US" altLang="en-US" sz="1600">
                  <a:solidFill>
                    <a:srgbClr val="4D4D4D"/>
                  </a:solidFill>
                  <a:latin typeface="Verdana" panose="020B0604030504040204" pitchFamily="34" charset="0"/>
                </a:rPr>
                <a:t>Wood and metal cleaners and polishes</a:t>
              </a:r>
            </a:p>
            <a:p>
              <a:pPr eaLnBrk="1" hangingPunct="1"/>
              <a:r>
                <a:rPr lang="en-US" altLang="en-US" sz="1600">
                  <a:solidFill>
                    <a:srgbClr val="4D4D4D"/>
                  </a:solidFill>
                  <a:latin typeface="Verdana" panose="020B0604030504040204" pitchFamily="34" charset="0"/>
                </a:rPr>
                <a:t>Toilet cleaners</a:t>
              </a:r>
            </a:p>
            <a:p>
              <a:pPr eaLnBrk="1" hangingPunct="1"/>
              <a:r>
                <a:rPr lang="en-US" altLang="en-US" sz="1600">
                  <a:solidFill>
                    <a:srgbClr val="4D4D4D"/>
                  </a:solidFill>
                  <a:latin typeface="Verdana" panose="020B0604030504040204" pitchFamily="34" charset="0"/>
                </a:rPr>
                <a:t>Tub, tile, and shower cleaners</a:t>
              </a:r>
            </a:p>
            <a:p>
              <a:pPr eaLnBrk="1" hangingPunct="1"/>
              <a:r>
                <a:rPr lang="en-US" altLang="en-US" sz="1600">
                  <a:solidFill>
                    <a:srgbClr val="4D4D4D"/>
                  </a:solidFill>
                  <a:latin typeface="Verdana" panose="020B0604030504040204" pitchFamily="34" charset="0"/>
                </a:rPr>
                <a:t>Bleach (laundry)</a:t>
              </a:r>
            </a:p>
          </p:txBody>
        </p:sp>
      </p:grpSp>
      <p:pic>
        <p:nvPicPr>
          <p:cNvPr id="756741" name="Picture 1029" descr="toxins"/>
          <p:cNvPicPr>
            <a:picLocks noGrp="1" noChangeAspect="1" noChangeArrowheads="1"/>
          </p:cNvPicPr>
          <p:nvPr>
            <p:ph sz="half" idx="1"/>
          </p:nvPr>
        </p:nvPicPr>
        <p:blipFill>
          <a:blip r:embed="rId4"/>
          <a:srcRect/>
          <a:stretch>
            <a:fillRect/>
          </a:stretch>
        </p:blipFill>
        <p:spPr>
          <a:xfrm>
            <a:off x="1524000" y="1450976"/>
            <a:ext cx="3670300" cy="4157663"/>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5364" name="Rectangle 1030"/>
          <p:cNvSpPr>
            <a:spLocks noChangeArrowheads="1"/>
          </p:cNvSpPr>
          <p:nvPr/>
        </p:nvSpPr>
        <p:spPr bwMode="auto">
          <a:xfrm>
            <a:off x="1524000" y="0"/>
            <a:ext cx="9144000" cy="6872288"/>
          </a:xfrm>
          <a:prstGeom prst="rect">
            <a:avLst/>
          </a:prstGeom>
          <a:gradFill rotWithShape="1">
            <a:gsLst>
              <a:gs pos="0">
                <a:srgbClr val="FFFFFF"/>
              </a:gs>
              <a:gs pos="100000">
                <a:srgbClr val="DDDA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756743" name="Rectangle 1031"/>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tx1">
                      <a:alpha val="74997"/>
                    </a:schemeClr>
                  </a:outerShdw>
                </a:effectLst>
              </a14:hiddenEffects>
            </a:ext>
          </a:extLst>
        </p:spPr>
        <p:txBody>
          <a:bodyPr/>
          <a:lstStyle/>
          <a:p>
            <a:pPr defTabSz="1054100">
              <a:lnSpc>
                <a:spcPct val="80000"/>
              </a:lnSpc>
              <a:defRPr/>
            </a:pPr>
            <a:r>
              <a:rPr lang="en-US">
                <a:solidFill>
                  <a:srgbClr val="FF352C"/>
                </a:solidFill>
                <a:ea typeface="+mj-ea"/>
                <a:cs typeface="+mj-cs"/>
              </a:rPr>
              <a:t>ARE YOU LIVING IN A TOXIC HOME?</a:t>
            </a:r>
            <a:r>
              <a:rPr lang="en-US">
                <a:ea typeface="+mj-ea"/>
                <a:cs typeface="+mj-cs"/>
              </a:rPr>
              <a:t> </a:t>
            </a:r>
          </a:p>
        </p:txBody>
      </p:sp>
      <p:pic>
        <p:nvPicPr>
          <p:cNvPr id="756744" name="Picture 1032" descr="3557-000007_11"/>
          <p:cNvPicPr>
            <a:picLocks noGrp="1" noChangeAspect="1" noChangeArrowheads="1"/>
          </p:cNvPicPr>
          <p:nvPr>
            <p:ph sz="half" idx="2"/>
          </p:nvPr>
        </p:nvPicPr>
        <p:blipFill>
          <a:blip r:embed="rId5"/>
          <a:srcRect/>
          <a:stretch>
            <a:fillRect/>
          </a:stretch>
        </p:blipFill>
        <p:spPr>
          <a:xfrm>
            <a:off x="1524001" y="1449388"/>
            <a:ext cx="3675063" cy="5408612"/>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756745" name="Rectangle 1033"/>
          <p:cNvSpPr>
            <a:spLocks noChangeArrowheads="1"/>
          </p:cNvSpPr>
          <p:nvPr/>
        </p:nvSpPr>
        <p:spPr bwMode="auto">
          <a:xfrm>
            <a:off x="5121276" y="1595439"/>
            <a:ext cx="5546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700" b="1">
                <a:solidFill>
                  <a:srgbClr val="FF352C"/>
                </a:solidFill>
                <a:latin typeface="Verdana" panose="020B0604030504040204" pitchFamily="34" charset="0"/>
              </a:rPr>
              <a:t>FACT:</a:t>
            </a:r>
            <a:r>
              <a:rPr lang="en-US" altLang="en-US" sz="1700">
                <a:latin typeface="Verdana" panose="020B0604030504040204" pitchFamily="34" charset="0"/>
              </a:rPr>
              <a:t>  </a:t>
            </a:r>
            <a:r>
              <a:rPr lang="en-US" altLang="en-US" sz="1800">
                <a:solidFill>
                  <a:srgbClr val="4D4D4D"/>
                </a:solidFill>
                <a:latin typeface="Verdana" panose="020B0604030504040204" pitchFamily="34" charset="0"/>
              </a:rPr>
              <a:t>The average U.S. household generates more than 20 pounds of hazardous waste each year</a:t>
            </a:r>
            <a:r>
              <a:rPr lang="en-US" altLang="en-US" sz="1800">
                <a:latin typeface="Verdana" panose="020B0604030504040204" pitchFamily="34" charset="0"/>
              </a:rPr>
              <a:t> </a:t>
            </a:r>
          </a:p>
        </p:txBody>
      </p:sp>
      <p:sp>
        <p:nvSpPr>
          <p:cNvPr id="756746" name="Rectangle 1034"/>
          <p:cNvSpPr>
            <a:spLocks noChangeArrowheads="1"/>
          </p:cNvSpPr>
          <p:nvPr/>
        </p:nvSpPr>
        <p:spPr bwMode="auto">
          <a:xfrm>
            <a:off x="5149851" y="2473325"/>
            <a:ext cx="52752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8038" indent="-808038">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FontTx/>
              <a:buNone/>
            </a:pPr>
            <a:r>
              <a:rPr lang="en-US" altLang="en-US" sz="1700">
                <a:solidFill>
                  <a:srgbClr val="FF352C"/>
                </a:solidFill>
                <a:latin typeface="Verdana" panose="020B0604030504040204" pitchFamily="34" charset="0"/>
              </a:rPr>
              <a:t>FACT:</a:t>
            </a:r>
            <a:r>
              <a:rPr lang="en-US" altLang="en-US" sz="1700" b="0">
                <a:solidFill>
                  <a:schemeClr val="tx1"/>
                </a:solidFill>
                <a:latin typeface="Verdana" panose="020B0604030504040204" pitchFamily="34" charset="0"/>
              </a:rPr>
              <a:t> Most</a:t>
            </a:r>
            <a:r>
              <a:rPr lang="en-US" altLang="en-US" sz="1800" b="0">
                <a:solidFill>
                  <a:srgbClr val="4D4D4D"/>
                </a:solidFill>
                <a:latin typeface="Verdana" panose="020B0604030504040204" pitchFamily="34" charset="0"/>
              </a:rPr>
              <a:t> household cleaning products are designated as hazardous waste by the EPA, and </a:t>
            </a:r>
            <a:r>
              <a:rPr lang="ja-JP" altLang="en-US" sz="1800" u="sng">
                <a:solidFill>
                  <a:srgbClr val="4D4D4D"/>
                </a:solidFill>
              </a:rPr>
              <a:t>“</a:t>
            </a:r>
            <a:r>
              <a:rPr lang="en-US" altLang="ja-JP" sz="1800" u="sng">
                <a:solidFill>
                  <a:srgbClr val="4D4D4D"/>
                </a:solidFill>
                <a:latin typeface="Verdana" panose="020B0604030504040204" pitchFamily="34" charset="0"/>
              </a:rPr>
              <a:t>improper disposal of these wastes can pollute the environment and pose a threat to human health</a:t>
            </a:r>
            <a:r>
              <a:rPr lang="ja-JP" altLang="en-US" sz="1800" u="sng">
                <a:solidFill>
                  <a:srgbClr val="4D4D4D"/>
                </a:solidFill>
              </a:rPr>
              <a:t>”</a:t>
            </a:r>
            <a:r>
              <a:rPr lang="en-US" altLang="ja-JP" sz="1800">
                <a:solidFill>
                  <a:srgbClr val="4D4D4D"/>
                </a:solidFill>
                <a:latin typeface="Verdana" panose="020B0604030504040204" pitchFamily="34" charset="0"/>
              </a:rPr>
              <a:t> </a:t>
            </a:r>
            <a:endParaRPr lang="en-US" altLang="en-US" sz="1800">
              <a:solidFill>
                <a:srgbClr val="4D4D4D"/>
              </a:solidFill>
              <a:latin typeface="Verdana" panose="020B0604030504040204" pitchFamily="34" charset="0"/>
            </a:endParaRPr>
          </a:p>
        </p:txBody>
      </p:sp>
      <p:sp>
        <p:nvSpPr>
          <p:cNvPr id="15369" name="Text Box 1035"/>
          <p:cNvSpPr txBox="1">
            <a:spLocks noChangeArrowheads="1"/>
          </p:cNvSpPr>
          <p:nvPr/>
        </p:nvSpPr>
        <p:spPr bwMode="auto">
          <a:xfrm>
            <a:off x="5094288" y="4398963"/>
            <a:ext cx="538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400" b="1">
                <a:solidFill>
                  <a:srgbClr val="FF3300"/>
                </a:solidFill>
                <a:latin typeface="Verdana" panose="020B0604030504040204" pitchFamily="34" charset="0"/>
              </a:rPr>
              <a:t>FACT: Women who work at      	home have a  42% 	higher incidence of all 	types of cancer than 	women who work 	outside the home.</a:t>
            </a:r>
          </a:p>
        </p:txBody>
      </p:sp>
    </p:spTree>
    <p:extLst>
      <p:ext uri="{BB962C8B-B14F-4D97-AF65-F5344CB8AC3E}">
        <p14:creationId xmlns:p14="http://schemas.microsoft.com/office/powerpoint/2010/main" val="21895794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5674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5674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500"/>
                                  </p:stCondLst>
                                  <p:childTnLst>
                                    <p:set>
                                      <p:cBhvr>
                                        <p:cTn id="12" dur="1" fill="hold">
                                          <p:stCondLst>
                                            <p:cond delay="499"/>
                                          </p:stCondLst>
                                        </p:cTn>
                                        <p:tgtEl>
                                          <p:spTgt spid="75674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0"/>
                                  </p:stCondLst>
                                  <p:childTnLst>
                                    <p:set>
                                      <p:cBhvr>
                                        <p:cTn id="15" dur="1" fill="hold">
                                          <p:stCondLst>
                                            <p:cond delay="499"/>
                                          </p:stCondLst>
                                        </p:cTn>
                                        <p:tgtEl>
                                          <p:spTgt spid="75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5" grpId="0" autoUpdateAnimBg="0"/>
      <p:bldP spid="7567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0" y="-14288"/>
            <a:ext cx="9144000" cy="6872288"/>
          </a:xfrm>
          <a:prstGeom prst="rect">
            <a:avLst/>
          </a:prstGeom>
          <a:gradFill rotWithShape="1">
            <a:gsLst>
              <a:gs pos="0">
                <a:srgbClr val="FFFFFF"/>
              </a:gs>
              <a:gs pos="100000">
                <a:srgbClr val="DDDAC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17411" name="Rectangle 3"/>
          <p:cNvSpPr>
            <a:spLocks noGrp="1" noChangeArrowheads="1"/>
          </p:cNvSpPr>
          <p:nvPr>
            <p:ph type="title"/>
          </p:nvPr>
        </p:nvSpPr>
        <p:spPr>
          <a:xfrm>
            <a:off x="1912938" y="182563"/>
            <a:ext cx="7772400" cy="952500"/>
          </a:xfrm>
        </p:spPr>
        <p:txBody>
          <a:bodyPr/>
          <a:lstStyle/>
          <a:p>
            <a:pPr eaLnBrk="1" hangingPunct="1"/>
            <a:r>
              <a:rPr lang="en-US" altLang="en-US">
                <a:solidFill>
                  <a:srgbClr val="FF352C"/>
                </a:solidFill>
              </a:rPr>
              <a:t>WHAT</a:t>
            </a:r>
            <a:r>
              <a:rPr lang="ja-JP" altLang="en-US">
                <a:solidFill>
                  <a:srgbClr val="FF352C"/>
                </a:solidFill>
              </a:rPr>
              <a:t>’</a:t>
            </a:r>
            <a:r>
              <a:rPr lang="en-US" altLang="ja-JP">
                <a:solidFill>
                  <a:srgbClr val="FF352C"/>
                </a:solidFill>
              </a:rPr>
              <a:t>S UNDER YOUR SINK?</a:t>
            </a:r>
            <a:r>
              <a:rPr lang="en-US" altLang="ja-JP"/>
              <a:t> </a:t>
            </a:r>
            <a:endParaRPr lang="en-US" altLang="en-US"/>
          </a:p>
        </p:txBody>
      </p:sp>
      <p:sp>
        <p:nvSpPr>
          <p:cNvPr id="758788" name="AutoShape 4"/>
          <p:cNvSpPr>
            <a:spLocks noChangeArrowheads="1"/>
          </p:cNvSpPr>
          <p:nvPr/>
        </p:nvSpPr>
        <p:spPr bwMode="auto">
          <a:xfrm>
            <a:off x="5821363" y="1035051"/>
            <a:ext cx="4502150" cy="5605463"/>
          </a:xfrm>
          <a:prstGeom prst="roundRect">
            <a:avLst>
              <a:gd name="adj" fmla="val 5083"/>
            </a:avLst>
          </a:prstGeom>
          <a:solidFill>
            <a:schemeClr val="bg1"/>
          </a:solidFill>
          <a:ln w="38100">
            <a:solidFill>
              <a:srgbClr val="77B44E"/>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dirty="0">
                <a:solidFill>
                  <a:srgbClr val="FF3300"/>
                </a:solidFill>
                <a:latin typeface="Verdana" panose="020B0604030504040204" pitchFamily="34" charset="0"/>
              </a:rPr>
              <a:t>Chlorine Bleach</a:t>
            </a:r>
            <a:r>
              <a:rPr lang="en-US" altLang="en-US" sz="1600" b="0" dirty="0">
                <a:solidFill>
                  <a:srgbClr val="292929"/>
                </a:solidFill>
                <a:latin typeface="Verdana" panose="020B0604030504040204" pitchFamily="34" charset="0"/>
              </a:rPr>
              <a:t> </a:t>
            </a:r>
            <a:r>
              <a:rPr lang="en-US" altLang="en-US" sz="1500" b="0" dirty="0">
                <a:solidFill>
                  <a:srgbClr val="292929"/>
                </a:solidFill>
                <a:latin typeface="Verdana" panose="020B0604030504040204" pitchFamily="34" charset="0"/>
              </a:rPr>
              <a:t>is the chemical most frequently involved in household poisonings in the U.S.</a:t>
            </a:r>
            <a:endParaRPr lang="en-US" altLang="en-US" sz="1000" b="0" dirty="0">
              <a:solidFill>
                <a:srgbClr val="292929"/>
              </a:solidFill>
              <a:latin typeface="Verdana" panose="020B0604030504040204" pitchFamily="34" charset="0"/>
            </a:endParaRPr>
          </a:p>
          <a:p>
            <a:pPr eaLnBrk="1" hangingPunct="1">
              <a:spcBef>
                <a:spcPct val="0"/>
              </a:spcBef>
              <a:buClrTx/>
              <a:buFontTx/>
              <a:buNone/>
            </a:pPr>
            <a:r>
              <a:rPr lang="en-US" altLang="en-US" dirty="0">
                <a:solidFill>
                  <a:srgbClr val="FF3300"/>
                </a:solidFill>
                <a:latin typeface="Verdana" panose="020B0604030504040204" pitchFamily="34" charset="0"/>
              </a:rPr>
              <a:t>Degreasers</a:t>
            </a:r>
            <a:r>
              <a:rPr lang="en-US" altLang="en-US" sz="2400" dirty="0">
                <a:solidFill>
                  <a:schemeClr val="hlink"/>
                </a:solidFill>
                <a:latin typeface="Verdana" panose="020B0604030504040204" pitchFamily="34" charset="0"/>
              </a:rPr>
              <a:t> </a:t>
            </a:r>
            <a:r>
              <a:rPr lang="en-US" altLang="en-US" sz="1500" b="0" dirty="0">
                <a:solidFill>
                  <a:srgbClr val="292929"/>
                </a:solidFill>
                <a:latin typeface="Verdana" panose="020B0604030504040204" pitchFamily="34" charset="0"/>
              </a:rPr>
              <a:t>may contain petroleum distillates, which can damage lung tissues and dissolve fatty tissue around nerve cells</a:t>
            </a:r>
          </a:p>
          <a:p>
            <a:pPr eaLnBrk="1" hangingPunct="1">
              <a:spcBef>
                <a:spcPct val="0"/>
              </a:spcBef>
              <a:buClrTx/>
              <a:buFontTx/>
              <a:buNone/>
            </a:pPr>
            <a:endParaRPr lang="en-US" altLang="en-US" sz="1000" b="0" dirty="0">
              <a:solidFill>
                <a:srgbClr val="292929"/>
              </a:solidFill>
              <a:latin typeface="Verdana" panose="020B0604030504040204" pitchFamily="34" charset="0"/>
            </a:endParaRPr>
          </a:p>
          <a:p>
            <a:pPr eaLnBrk="1" hangingPunct="1">
              <a:spcBef>
                <a:spcPct val="0"/>
              </a:spcBef>
              <a:buClrTx/>
              <a:buFontTx/>
              <a:buNone/>
            </a:pPr>
            <a:r>
              <a:rPr lang="en-US" altLang="en-US" dirty="0">
                <a:solidFill>
                  <a:srgbClr val="FF3300"/>
                </a:solidFill>
                <a:latin typeface="Verdana" panose="020B0604030504040204" pitchFamily="34" charset="0"/>
              </a:rPr>
              <a:t>Glass Cleaners</a:t>
            </a:r>
            <a:r>
              <a:rPr lang="en-US" altLang="en-US" sz="1700" dirty="0">
                <a:solidFill>
                  <a:srgbClr val="292929"/>
                </a:solidFill>
                <a:latin typeface="Verdana" panose="020B0604030504040204" pitchFamily="34" charset="0"/>
              </a:rPr>
              <a:t> </a:t>
            </a:r>
            <a:r>
              <a:rPr lang="en-US" altLang="en-US" sz="1500" b="0" dirty="0">
                <a:solidFill>
                  <a:srgbClr val="292929"/>
                </a:solidFill>
                <a:latin typeface="Verdana" panose="020B0604030504040204" pitchFamily="34" charset="0"/>
              </a:rPr>
              <a:t>may contain ammonia. Ammonia fumes can irritate the skin, eyes and respiratory system</a:t>
            </a:r>
          </a:p>
          <a:p>
            <a:pPr eaLnBrk="1" hangingPunct="1">
              <a:spcBef>
                <a:spcPct val="0"/>
              </a:spcBef>
              <a:buClrTx/>
              <a:buFontTx/>
              <a:buNone/>
            </a:pPr>
            <a:r>
              <a:rPr lang="en-US" altLang="en-US" sz="1700" dirty="0">
                <a:solidFill>
                  <a:srgbClr val="292929"/>
                </a:solidFill>
                <a:latin typeface="Verdana" panose="020B0604030504040204" pitchFamily="34" charset="0"/>
              </a:rPr>
              <a:t> </a:t>
            </a:r>
            <a:endParaRPr lang="en-US" altLang="en-US" sz="1000" dirty="0">
              <a:solidFill>
                <a:srgbClr val="292929"/>
              </a:solidFill>
              <a:latin typeface="Verdana" panose="020B0604030504040204" pitchFamily="34" charset="0"/>
            </a:endParaRPr>
          </a:p>
          <a:p>
            <a:pPr eaLnBrk="1" hangingPunct="1">
              <a:spcBef>
                <a:spcPct val="0"/>
              </a:spcBef>
              <a:buClrTx/>
              <a:buFontTx/>
              <a:buNone/>
            </a:pPr>
            <a:r>
              <a:rPr lang="en-US" altLang="en-US" dirty="0">
                <a:solidFill>
                  <a:srgbClr val="FF3300"/>
                </a:solidFill>
                <a:latin typeface="Verdana" panose="020B0604030504040204" pitchFamily="34" charset="0"/>
              </a:rPr>
              <a:t>Oven Cleaners</a:t>
            </a:r>
            <a:r>
              <a:rPr lang="en-US" altLang="en-US" sz="1700" dirty="0">
                <a:solidFill>
                  <a:srgbClr val="292929"/>
                </a:solidFill>
                <a:latin typeface="Verdana" panose="020B0604030504040204" pitchFamily="34" charset="0"/>
              </a:rPr>
              <a:t> </a:t>
            </a:r>
            <a:r>
              <a:rPr lang="en-US" altLang="en-US" sz="1500" b="0" dirty="0">
                <a:solidFill>
                  <a:srgbClr val="292929"/>
                </a:solidFill>
                <a:latin typeface="Verdana" panose="020B0604030504040204" pitchFamily="34" charset="0"/>
              </a:rPr>
              <a:t>can be one of the most dangerous cleaning products, which can cause severe damage to eyes, skin, mouth, and throat</a:t>
            </a:r>
          </a:p>
          <a:p>
            <a:pPr eaLnBrk="1" hangingPunct="1">
              <a:spcBef>
                <a:spcPct val="0"/>
              </a:spcBef>
              <a:buClrTx/>
              <a:buFontTx/>
              <a:buNone/>
            </a:pPr>
            <a:endParaRPr lang="en-US" altLang="en-US" sz="1500" b="0" dirty="0">
              <a:solidFill>
                <a:srgbClr val="292929"/>
              </a:solidFill>
              <a:latin typeface="Verdana" panose="020B0604030504040204" pitchFamily="34" charset="0"/>
            </a:endParaRPr>
          </a:p>
          <a:p>
            <a:pPr eaLnBrk="1" hangingPunct="1">
              <a:spcBef>
                <a:spcPct val="0"/>
              </a:spcBef>
              <a:buClrTx/>
              <a:buFontTx/>
              <a:buNone/>
            </a:pPr>
            <a:r>
              <a:rPr lang="en-US" altLang="en-US" dirty="0">
                <a:solidFill>
                  <a:srgbClr val="FF3300"/>
                </a:solidFill>
                <a:latin typeface="Verdana" panose="020B0604030504040204" pitchFamily="34" charset="0"/>
              </a:rPr>
              <a:t>Toilet Bowl Cleaners</a:t>
            </a:r>
            <a:r>
              <a:rPr lang="en-US" altLang="en-US" sz="1700" dirty="0">
                <a:solidFill>
                  <a:srgbClr val="292929"/>
                </a:solidFill>
                <a:latin typeface="Verdana" panose="020B0604030504040204" pitchFamily="34" charset="0"/>
              </a:rPr>
              <a:t> </a:t>
            </a:r>
            <a:r>
              <a:rPr lang="en-US" altLang="en-US" sz="1500" b="0" dirty="0">
                <a:solidFill>
                  <a:srgbClr val="292929"/>
                </a:solidFill>
                <a:latin typeface="Verdana" panose="020B0604030504040204" pitchFamily="34" charset="0"/>
              </a:rPr>
              <a:t>can be extremely dangerous cleaning products, which can be harmful just by breathing the fumes—and fatal if swallowed</a:t>
            </a:r>
            <a:r>
              <a:rPr lang="en-US" altLang="en-US" sz="1700" dirty="0">
                <a:solidFill>
                  <a:srgbClr val="292929"/>
                </a:solidFill>
                <a:latin typeface="Verdana" panose="020B0604030504040204" pitchFamily="34" charset="0"/>
              </a:rPr>
              <a:t> </a:t>
            </a:r>
          </a:p>
        </p:txBody>
      </p:sp>
      <p:pic>
        <p:nvPicPr>
          <p:cNvPr id="17413" name="Picture 5" descr="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104900"/>
            <a:ext cx="4116388"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71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5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735139" y="2274888"/>
            <a:ext cx="5341937" cy="5353050"/>
          </a:xfrm>
        </p:spPr>
        <p:txBody>
          <a:bodyPr/>
          <a:lstStyle/>
          <a:p>
            <a:pPr eaLnBrk="1" hangingPunct="1">
              <a:lnSpc>
                <a:spcPct val="85000"/>
              </a:lnSpc>
              <a:spcBef>
                <a:spcPct val="50000"/>
              </a:spcBef>
            </a:pPr>
            <a:r>
              <a:rPr lang="en-US" altLang="en-US" sz="1800"/>
              <a:t>For 50 years, Shaklee has created products that improve the health of people and the planet  </a:t>
            </a:r>
          </a:p>
          <a:p>
            <a:pPr eaLnBrk="1" hangingPunct="1">
              <a:lnSpc>
                <a:spcPct val="85000"/>
              </a:lnSpc>
              <a:spcBef>
                <a:spcPct val="50000"/>
              </a:spcBef>
            </a:pPr>
            <a:r>
              <a:rPr lang="en-US" altLang="en-US" sz="1800"/>
              <a:t>In 1960, Shaklee introduced Basic-H</a:t>
            </a:r>
            <a:r>
              <a:rPr lang="en-US" altLang="en-US" sz="1800" baseline="30000"/>
              <a:t>®</a:t>
            </a:r>
            <a:r>
              <a:rPr lang="en-US" altLang="en-US" sz="1800"/>
              <a:t>, one of the first biodegradable, nontoxic cleaners</a:t>
            </a:r>
          </a:p>
          <a:p>
            <a:pPr eaLnBrk="1" hangingPunct="1">
              <a:lnSpc>
                <a:spcPct val="85000"/>
              </a:lnSpc>
              <a:spcBef>
                <a:spcPct val="50000"/>
              </a:spcBef>
            </a:pPr>
            <a:r>
              <a:rPr lang="en-US" altLang="en-US" sz="1800"/>
              <a:t>Basic-H was selected as an official Earth Day product, has been used on Jacques Cousteau</a:t>
            </a:r>
            <a:r>
              <a:rPr lang="ja-JP" altLang="en-US" sz="1800"/>
              <a:t>’</a:t>
            </a:r>
            <a:r>
              <a:rPr lang="en-US" altLang="ja-JP" sz="1800"/>
              <a:t>s ships, in the Biosphere 2 Project, Appalachian Mountain Club and by many other environmental groups</a:t>
            </a:r>
            <a:endParaRPr lang="en-US" altLang="en-US" sz="1800"/>
          </a:p>
        </p:txBody>
      </p:sp>
      <p:sp>
        <p:nvSpPr>
          <p:cNvPr id="19459" name="Rectangle 3"/>
          <p:cNvSpPr>
            <a:spLocks noChangeArrowheads="1"/>
          </p:cNvSpPr>
          <p:nvPr/>
        </p:nvSpPr>
        <p:spPr bwMode="auto">
          <a:xfrm>
            <a:off x="1524000" y="0"/>
            <a:ext cx="9144000" cy="1233488"/>
          </a:xfrm>
          <a:prstGeom prst="rect">
            <a:avLst/>
          </a:prstGeom>
          <a:solidFill>
            <a:schemeClr val="folHlink"/>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19460" name="Picture 4" descr="SMALLShakleeKnoc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174626"/>
            <a:ext cx="45275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U1728652"/>
          <p:cNvPicPr>
            <a:picLocks noChangeAspect="1" noChangeArrowheads="1"/>
          </p:cNvPicPr>
          <p:nvPr/>
        </p:nvPicPr>
        <p:blipFill>
          <a:blip r:embed="rId5">
            <a:lum bright="8000" contrast="6000"/>
            <a:extLst>
              <a:ext uri="{28A0092B-C50C-407E-A947-70E740481C1C}">
                <a14:useLocalDpi xmlns:a14="http://schemas.microsoft.com/office/drawing/2010/main" val="0"/>
              </a:ext>
            </a:extLst>
          </a:blip>
          <a:srcRect/>
          <a:stretch>
            <a:fillRect/>
          </a:stretch>
        </p:blipFill>
        <p:spPr bwMode="auto">
          <a:xfrm>
            <a:off x="8945564" y="2387601"/>
            <a:ext cx="172243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m.v. calyps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7275" y="2414589"/>
            <a:ext cx="1536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YoungDoc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2526" y="4225926"/>
            <a:ext cx="1895475" cy="263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9" descr="basi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6638" y="4194176"/>
            <a:ext cx="14144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10"/>
          <p:cNvSpPr>
            <a:spLocks noChangeShapeType="1"/>
          </p:cNvSpPr>
          <p:nvPr/>
        </p:nvSpPr>
        <p:spPr bwMode="auto">
          <a:xfrm flipV="1">
            <a:off x="7388226" y="2379663"/>
            <a:ext cx="3279775" cy="3016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flipV="1">
            <a:off x="7388226" y="4202113"/>
            <a:ext cx="3279775" cy="301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a:off x="8942389" y="2406650"/>
            <a:ext cx="14287" cy="18049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a:off x="8804275" y="4230688"/>
            <a:ext cx="0" cy="26273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Rectangle 14"/>
          <p:cNvSpPr>
            <a:spLocks noChangeArrowheads="1"/>
          </p:cNvSpPr>
          <p:nvPr/>
        </p:nvSpPr>
        <p:spPr bwMode="auto">
          <a:xfrm>
            <a:off x="7416800" y="0"/>
            <a:ext cx="3251200" cy="6858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324272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descr="dog"/>
          <p:cNvPicPr>
            <a:picLocks noChangeArrowheads="1"/>
          </p:cNvPicPr>
          <p:nvPr/>
        </p:nvPicPr>
        <p:blipFill>
          <a:blip r:embed="rId3">
            <a:extLst>
              <a:ext uri="{28A0092B-C50C-407E-A947-70E740481C1C}">
                <a14:useLocalDpi xmlns:a14="http://schemas.microsoft.com/office/drawing/2010/main" val="0"/>
              </a:ext>
            </a:extLst>
          </a:blip>
          <a:srcRect l="4980" t="-1492" r="3429" b="28810"/>
          <a:stretch>
            <a:fillRect/>
          </a:stretch>
        </p:blipFill>
        <p:spPr bwMode="auto">
          <a:xfrm>
            <a:off x="1509712" y="1541464"/>
            <a:ext cx="9158288"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027"/>
          <p:cNvSpPr txBox="1">
            <a:spLocks noChangeArrowheads="1"/>
          </p:cNvSpPr>
          <p:nvPr/>
        </p:nvSpPr>
        <p:spPr bwMode="auto">
          <a:xfrm>
            <a:off x="2119313" y="638176"/>
            <a:ext cx="5421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000">
                <a:solidFill>
                  <a:srgbClr val="466B2D"/>
                </a:solidFill>
                <a:latin typeface="Verdana" panose="020B0604030504040204" pitchFamily="34" charset="0"/>
              </a:rPr>
              <a:t>POWERFUL</a:t>
            </a:r>
            <a:r>
              <a:rPr lang="en-US" altLang="en-US" sz="4000">
                <a:solidFill>
                  <a:srgbClr val="4D4D4D"/>
                </a:solidFill>
                <a:latin typeface="Verdana" panose="020B0604030504040204" pitchFamily="34" charset="0"/>
              </a:rPr>
              <a:t> </a:t>
            </a:r>
            <a:r>
              <a:rPr lang="en-US" altLang="en-US" sz="4000">
                <a:solidFill>
                  <a:srgbClr val="8DC06A"/>
                </a:solidFill>
                <a:latin typeface="Verdana" panose="020B0604030504040204" pitchFamily="34" charset="0"/>
              </a:rPr>
              <a:t>CLEAN</a:t>
            </a:r>
          </a:p>
        </p:txBody>
      </p:sp>
      <p:sp>
        <p:nvSpPr>
          <p:cNvPr id="21508" name="Rectangle 1029"/>
          <p:cNvSpPr>
            <a:spLocks noChangeArrowheads="1"/>
          </p:cNvSpPr>
          <p:nvPr/>
        </p:nvSpPr>
        <p:spPr bwMode="auto">
          <a:xfrm>
            <a:off x="1524000" y="6053138"/>
            <a:ext cx="9144000" cy="819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chemeClr val="folHlink"/>
              </a:solidFill>
              <a:latin typeface="Verdana" panose="020B0604030504040204" pitchFamily="34" charset="0"/>
            </a:endParaRPr>
          </a:p>
        </p:txBody>
      </p:sp>
      <p:pic>
        <p:nvPicPr>
          <p:cNvPr id="21509" name="Picture 1030" descr="GetClean_SafeForYou_WHI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9" y="6040438"/>
            <a:ext cx="81930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2887" name="AutoShape 1031"/>
          <p:cNvSpPr>
            <a:spLocks noChangeArrowheads="1"/>
          </p:cNvSpPr>
          <p:nvPr/>
        </p:nvSpPr>
        <p:spPr bwMode="auto">
          <a:xfrm>
            <a:off x="1524001" y="1582738"/>
            <a:ext cx="3609975" cy="1376362"/>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spcBef>
                <a:spcPct val="20000"/>
              </a:spcBef>
              <a:spcAft>
                <a:spcPct val="20000"/>
              </a:spcAft>
              <a:buClrTx/>
              <a:buFontTx/>
              <a:buNone/>
            </a:pPr>
            <a:br>
              <a:rPr lang="en-US" altLang="en-US" sz="1500" b="0">
                <a:solidFill>
                  <a:srgbClr val="4E7632"/>
                </a:solidFill>
                <a:latin typeface="Verdana" panose="020B0604030504040204" pitchFamily="34" charset="0"/>
              </a:rPr>
            </a:br>
            <a:r>
              <a:rPr lang="en-US" altLang="en-US" sz="1500">
                <a:solidFill>
                  <a:srgbClr val="4D4D4D"/>
                </a:solidFill>
                <a:latin typeface="Verdana" panose="020B0604030504040204" pitchFamily="34" charset="0"/>
              </a:rPr>
              <a:t>Dish Wash Liquid Concentrate </a:t>
            </a:r>
            <a:r>
              <a:rPr lang="en-US" altLang="en-US" sz="1500" b="0">
                <a:solidFill>
                  <a:srgbClr val="4D4D4D"/>
                </a:solidFill>
                <a:latin typeface="Verdana" panose="020B0604030504040204" pitchFamily="34" charset="0"/>
              </a:rPr>
              <a:t>is </a:t>
            </a:r>
            <a:r>
              <a:rPr lang="en-US" altLang="en-US" sz="1500">
                <a:solidFill>
                  <a:srgbClr val="F3A509"/>
                </a:solidFill>
                <a:latin typeface="Verdana" panose="020B0604030504040204" pitchFamily="34" charset="0"/>
              </a:rPr>
              <a:t>twice as effective as</a:t>
            </a:r>
            <a:r>
              <a:rPr lang="en-US" altLang="en-US" sz="1500" b="0">
                <a:solidFill>
                  <a:srgbClr val="4D4D4D"/>
                </a:solidFill>
                <a:latin typeface="Verdana" panose="020B0604030504040204" pitchFamily="34" charset="0"/>
              </a:rPr>
              <a:t> Method</a:t>
            </a:r>
            <a:r>
              <a:rPr lang="en-US" altLang="en-US" sz="1500" b="0" baseline="48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Dish Soap and Seventh Generation</a:t>
            </a:r>
            <a:r>
              <a:rPr lang="en-US" altLang="en-US" sz="1500" b="0" baseline="48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Dishwashing Liquid on grease*</a:t>
            </a:r>
          </a:p>
          <a:p>
            <a:pPr eaLnBrk="1" hangingPunct="1">
              <a:lnSpc>
                <a:spcPct val="100000"/>
              </a:lnSpc>
              <a:spcBef>
                <a:spcPct val="0"/>
              </a:spcBef>
              <a:buClrTx/>
              <a:buFontTx/>
              <a:buNone/>
            </a:pPr>
            <a:endParaRPr lang="en-US" altLang="en-US" sz="1500" b="0">
              <a:solidFill>
                <a:srgbClr val="8DC06A"/>
              </a:solidFill>
              <a:latin typeface="Verdana" panose="020B0604030504040204" pitchFamily="34" charset="0"/>
            </a:endParaRPr>
          </a:p>
        </p:txBody>
      </p:sp>
      <p:sp>
        <p:nvSpPr>
          <p:cNvPr id="762888" name="AutoShape 1032"/>
          <p:cNvSpPr>
            <a:spLocks noChangeArrowheads="1"/>
          </p:cNvSpPr>
          <p:nvPr/>
        </p:nvSpPr>
        <p:spPr bwMode="auto">
          <a:xfrm>
            <a:off x="7077075" y="1582738"/>
            <a:ext cx="3557588" cy="1420812"/>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40000"/>
              </a:spcBef>
              <a:spcAft>
                <a:spcPct val="20000"/>
              </a:spcAft>
              <a:buClrTx/>
              <a:buFontTx/>
              <a:buNone/>
            </a:pPr>
            <a:br>
              <a:rPr lang="en-US" altLang="en-US" sz="1400" b="0">
                <a:solidFill>
                  <a:srgbClr val="4E7632"/>
                </a:solidFill>
                <a:latin typeface="Verdana" panose="020B0604030504040204" pitchFamily="34" charset="0"/>
              </a:rPr>
            </a:br>
            <a:r>
              <a:rPr lang="en-US" altLang="en-US" sz="1500">
                <a:solidFill>
                  <a:srgbClr val="4D4D4D"/>
                </a:solidFill>
                <a:latin typeface="Verdana" panose="020B0604030504040204" pitchFamily="34" charset="0"/>
              </a:rPr>
              <a:t>Nature Bright</a:t>
            </a:r>
            <a:r>
              <a:rPr lang="en-US" altLang="en-US" sz="1500" baseline="42000">
                <a:solidFill>
                  <a:srgbClr val="4D4D4D"/>
                </a:solidFill>
                <a:latin typeface="Verdana" panose="020B0604030504040204" pitchFamily="34" charset="0"/>
              </a:rPr>
              <a:t>®</a:t>
            </a:r>
            <a:r>
              <a:rPr lang="en-US" altLang="en-US" sz="1500">
                <a:solidFill>
                  <a:srgbClr val="4D4D4D"/>
                </a:solidFill>
                <a:latin typeface="Verdana" panose="020B0604030504040204" pitchFamily="34" charset="0"/>
              </a:rPr>
              <a:t> Laundry Booster and Stain Remover </a:t>
            </a:r>
            <a:r>
              <a:rPr lang="en-US" altLang="en-US" sz="1500" b="0">
                <a:solidFill>
                  <a:srgbClr val="4D4D4D"/>
                </a:solidFill>
                <a:latin typeface="Verdana" panose="020B0604030504040204" pitchFamily="34" charset="0"/>
              </a:rPr>
              <a:t>is </a:t>
            </a:r>
            <a:r>
              <a:rPr lang="en-US" altLang="en-US" sz="1500">
                <a:solidFill>
                  <a:srgbClr val="F3A509"/>
                </a:solidFill>
                <a:latin typeface="Verdana" panose="020B0604030504040204" pitchFamily="34" charset="0"/>
              </a:rPr>
              <a:t>twice as effective</a:t>
            </a:r>
            <a:r>
              <a:rPr lang="en-US" altLang="en-US" sz="1500" b="0">
                <a:solidFill>
                  <a:srgbClr val="4D4D4D"/>
                </a:solidFill>
                <a:latin typeface="Verdana" panose="020B0604030504040204" pitchFamily="34" charset="0"/>
              </a:rPr>
              <a:t> than OxiClean</a:t>
            </a:r>
            <a:r>
              <a:rPr lang="en-US" altLang="en-US" sz="1500" b="0" baseline="30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on grass stains*</a:t>
            </a:r>
          </a:p>
          <a:p>
            <a:pPr eaLnBrk="1" hangingPunct="1">
              <a:lnSpc>
                <a:spcPct val="100000"/>
              </a:lnSpc>
              <a:spcBef>
                <a:spcPct val="0"/>
              </a:spcBef>
              <a:buClrTx/>
              <a:buFontTx/>
              <a:buNone/>
            </a:pPr>
            <a:endParaRPr lang="en-US" altLang="en-US" sz="1500" b="0">
              <a:solidFill>
                <a:srgbClr val="8DC06A"/>
              </a:solidFill>
              <a:latin typeface="Verdana" panose="020B0604030504040204" pitchFamily="34" charset="0"/>
            </a:endParaRPr>
          </a:p>
        </p:txBody>
      </p:sp>
      <p:sp>
        <p:nvSpPr>
          <p:cNvPr id="762889" name="AutoShape 1033"/>
          <p:cNvSpPr>
            <a:spLocks noChangeArrowheads="1"/>
          </p:cNvSpPr>
          <p:nvPr/>
        </p:nvSpPr>
        <p:spPr bwMode="auto">
          <a:xfrm>
            <a:off x="1524000" y="3017838"/>
            <a:ext cx="3602038" cy="1098550"/>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spcBef>
                <a:spcPct val="20000"/>
              </a:spcBef>
              <a:spcAft>
                <a:spcPct val="20000"/>
              </a:spcAft>
              <a:buClrTx/>
              <a:buFontTx/>
              <a:buNone/>
            </a:pPr>
            <a:br>
              <a:rPr lang="en-US" altLang="en-US" sz="1600">
                <a:solidFill>
                  <a:srgbClr val="4D4D4D"/>
                </a:solidFill>
                <a:latin typeface="Verdana" panose="020B0604030504040204" pitchFamily="34" charset="0"/>
              </a:rPr>
            </a:br>
            <a:r>
              <a:rPr lang="en-US" altLang="en-US" sz="1500">
                <a:solidFill>
                  <a:srgbClr val="4D4D4D"/>
                </a:solidFill>
                <a:latin typeface="Verdana" panose="020B0604030504040204" pitchFamily="34" charset="0"/>
              </a:rPr>
              <a:t>Basic H</a:t>
            </a:r>
            <a:r>
              <a:rPr lang="en-US" altLang="en-US" sz="1500" baseline="30000">
                <a:solidFill>
                  <a:srgbClr val="4D4D4D"/>
                </a:solidFill>
                <a:latin typeface="Verdana" panose="020B0604030504040204" pitchFamily="34" charset="0"/>
              </a:rPr>
              <a:t>2</a:t>
            </a:r>
            <a:r>
              <a:rPr lang="en-US" altLang="en-US" sz="1500">
                <a:solidFill>
                  <a:srgbClr val="4D4D4D"/>
                </a:solidFill>
                <a:latin typeface="Verdana" panose="020B0604030504040204" pitchFamily="34" charset="0"/>
              </a:rPr>
              <a:t>™ Organic Super Cleaning Wipes </a:t>
            </a:r>
            <a:r>
              <a:rPr lang="en-US" altLang="en-US" sz="1500" b="0">
                <a:solidFill>
                  <a:srgbClr val="4D4D4D"/>
                </a:solidFill>
                <a:latin typeface="Verdana" panose="020B0604030504040204" pitchFamily="34" charset="0"/>
              </a:rPr>
              <a:t>cleans </a:t>
            </a:r>
            <a:r>
              <a:rPr lang="en-US" altLang="en-US" sz="1500">
                <a:solidFill>
                  <a:srgbClr val="F3A509"/>
                </a:solidFill>
                <a:latin typeface="Verdana" panose="020B0604030504040204" pitchFamily="34" charset="0"/>
              </a:rPr>
              <a:t>twice as much</a:t>
            </a:r>
            <a:r>
              <a:rPr lang="en-US" altLang="en-US" sz="1500" b="0">
                <a:solidFill>
                  <a:srgbClr val="4D4D4D"/>
                </a:solidFill>
                <a:latin typeface="Verdana" panose="020B0604030504040204" pitchFamily="34" charset="0"/>
              </a:rPr>
              <a:t> dirt than Pledge Wipes on vinyl flooring*</a:t>
            </a:r>
          </a:p>
          <a:p>
            <a:pPr eaLnBrk="1" hangingPunct="1">
              <a:lnSpc>
                <a:spcPct val="100000"/>
              </a:lnSpc>
              <a:spcBef>
                <a:spcPct val="0"/>
              </a:spcBef>
              <a:buClrTx/>
              <a:buFontTx/>
              <a:buNone/>
            </a:pPr>
            <a:endParaRPr lang="en-US" altLang="en-US" sz="1500" b="0">
              <a:solidFill>
                <a:srgbClr val="8DC06A"/>
              </a:solidFill>
              <a:latin typeface="Verdana" panose="020B0604030504040204" pitchFamily="34" charset="0"/>
            </a:endParaRPr>
          </a:p>
        </p:txBody>
      </p:sp>
      <p:sp>
        <p:nvSpPr>
          <p:cNvPr id="762890" name="AutoShape 1034"/>
          <p:cNvSpPr>
            <a:spLocks noChangeArrowheads="1"/>
          </p:cNvSpPr>
          <p:nvPr/>
        </p:nvSpPr>
        <p:spPr bwMode="auto">
          <a:xfrm>
            <a:off x="1474787" y="4225926"/>
            <a:ext cx="3654426" cy="1693863"/>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spcBef>
                <a:spcPct val="20000"/>
              </a:spcBef>
              <a:spcAft>
                <a:spcPct val="20000"/>
              </a:spcAft>
              <a:buClrTx/>
              <a:buFontTx/>
              <a:buNone/>
            </a:pPr>
            <a:r>
              <a:rPr lang="en-US" altLang="en-US" sz="1500">
                <a:solidFill>
                  <a:srgbClr val="4D4D4D"/>
                </a:solidFill>
                <a:latin typeface="Verdana" panose="020B0604030504040204" pitchFamily="34" charset="0"/>
              </a:rPr>
              <a:t>Basic H</a:t>
            </a:r>
            <a:r>
              <a:rPr lang="en-US" altLang="en-US" sz="1500" baseline="30000">
                <a:solidFill>
                  <a:srgbClr val="4D4D4D"/>
                </a:solidFill>
                <a:latin typeface="Verdana" panose="020B0604030504040204" pitchFamily="34" charset="0"/>
              </a:rPr>
              <a:t>2</a:t>
            </a:r>
            <a:r>
              <a:rPr lang="en-US" altLang="en-US" sz="1500" b="0">
                <a:solidFill>
                  <a:srgbClr val="4D4D4D"/>
                </a:solidFill>
                <a:latin typeface="Verdana" panose="020B0604030504040204" pitchFamily="34" charset="0"/>
              </a:rPr>
              <a:t> (at ¼ tsp in 16 oz.  water), Method</a:t>
            </a:r>
            <a:r>
              <a:rPr lang="en-US" altLang="en-US" sz="1500" b="0" baseline="30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Go Naked Spray, and Seventh Generation</a:t>
            </a:r>
            <a:r>
              <a:rPr lang="en-US" altLang="en-US" sz="1500" b="0" baseline="30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Free and Clear Spray were tested on clean tile. Both the Method and Seventh Generation products left film and streaks</a:t>
            </a:r>
            <a:r>
              <a:rPr lang="en-US" altLang="en-US" sz="1500">
                <a:solidFill>
                  <a:srgbClr val="4D4D4D"/>
                </a:solidFill>
                <a:latin typeface="Verdana" panose="020B0604030504040204" pitchFamily="34" charset="0"/>
              </a:rPr>
              <a:t>. </a:t>
            </a:r>
            <a:r>
              <a:rPr lang="en-US" altLang="en-US" sz="1500">
                <a:solidFill>
                  <a:schemeClr val="tx1"/>
                </a:solidFill>
                <a:latin typeface="Verdana" panose="020B0604030504040204" pitchFamily="34" charset="0"/>
              </a:rPr>
              <a:t> </a:t>
            </a:r>
            <a:r>
              <a:rPr lang="en-US" altLang="en-US" sz="1500">
                <a:solidFill>
                  <a:srgbClr val="F3A509"/>
                </a:solidFill>
                <a:latin typeface="Verdana" panose="020B0604030504040204" pitchFamily="34" charset="0"/>
              </a:rPr>
              <a:t>Basic H</a:t>
            </a:r>
            <a:r>
              <a:rPr lang="en-US" altLang="en-US" sz="1500" baseline="30000">
                <a:solidFill>
                  <a:srgbClr val="F3A509"/>
                </a:solidFill>
                <a:latin typeface="Verdana" panose="020B0604030504040204" pitchFamily="34" charset="0"/>
              </a:rPr>
              <a:t>2</a:t>
            </a:r>
            <a:r>
              <a:rPr lang="en-US" altLang="en-US" sz="1500">
                <a:solidFill>
                  <a:srgbClr val="F3A509"/>
                </a:solidFill>
                <a:latin typeface="Verdana" panose="020B0604030504040204" pitchFamily="34" charset="0"/>
              </a:rPr>
              <a:t> left none.</a:t>
            </a:r>
            <a:r>
              <a:rPr lang="en-US" altLang="en-US" sz="1500" b="0">
                <a:solidFill>
                  <a:schemeClr val="tx1"/>
                </a:solidFill>
                <a:latin typeface="Verdana" panose="020B0604030504040204" pitchFamily="34" charset="0"/>
              </a:rPr>
              <a:t> </a:t>
            </a:r>
          </a:p>
        </p:txBody>
      </p:sp>
      <p:sp>
        <p:nvSpPr>
          <p:cNvPr id="762891" name="AutoShape 1035"/>
          <p:cNvSpPr>
            <a:spLocks noChangeArrowheads="1"/>
          </p:cNvSpPr>
          <p:nvPr/>
        </p:nvSpPr>
        <p:spPr bwMode="auto">
          <a:xfrm>
            <a:off x="7081838" y="3079750"/>
            <a:ext cx="3586162" cy="1276350"/>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40000"/>
              </a:spcBef>
              <a:spcAft>
                <a:spcPct val="20000"/>
              </a:spcAft>
              <a:buClrTx/>
              <a:buFontTx/>
              <a:buNone/>
            </a:pPr>
            <a:br>
              <a:rPr lang="en-US" altLang="en-US" sz="1600">
                <a:solidFill>
                  <a:srgbClr val="4D4D4D"/>
                </a:solidFill>
                <a:latin typeface="Verdana" panose="020B0604030504040204" pitchFamily="34" charset="0"/>
              </a:rPr>
            </a:br>
            <a:r>
              <a:rPr lang="en-US" altLang="en-US" sz="1500">
                <a:solidFill>
                  <a:srgbClr val="4D4D4D"/>
                </a:solidFill>
                <a:latin typeface="Verdana" panose="020B0604030504040204" pitchFamily="34" charset="0"/>
              </a:rPr>
              <a:t>Fresh Laundry Concentrate</a:t>
            </a:r>
            <a:r>
              <a:rPr lang="en-US" altLang="en-US" sz="1500" b="0">
                <a:solidFill>
                  <a:srgbClr val="4D4D4D"/>
                </a:solidFill>
                <a:latin typeface="Verdana" panose="020B0604030504040204" pitchFamily="34" charset="0"/>
              </a:rPr>
              <a:t> </a:t>
            </a:r>
            <a:r>
              <a:rPr lang="en-US" altLang="en-US" sz="1500">
                <a:solidFill>
                  <a:srgbClr val="4D4D4D"/>
                </a:solidFill>
                <a:latin typeface="Verdana" panose="020B0604030504040204" pitchFamily="34" charset="0"/>
              </a:rPr>
              <a:t>HE Compatible</a:t>
            </a:r>
            <a:r>
              <a:rPr lang="en-US" altLang="en-US" sz="1500" b="0">
                <a:solidFill>
                  <a:srgbClr val="4D4D4D"/>
                </a:solidFill>
                <a:latin typeface="Verdana" panose="020B0604030504040204" pitchFamily="34" charset="0"/>
              </a:rPr>
              <a:t> is </a:t>
            </a:r>
            <a:r>
              <a:rPr lang="en-US" altLang="en-US" sz="1500">
                <a:solidFill>
                  <a:srgbClr val="F3A509"/>
                </a:solidFill>
                <a:latin typeface="Verdana" panose="020B0604030504040204" pitchFamily="34" charset="0"/>
              </a:rPr>
              <a:t>33% Better</a:t>
            </a:r>
            <a:r>
              <a:rPr lang="en-US" altLang="en-US" sz="1500" b="0">
                <a:solidFill>
                  <a:srgbClr val="4D4D4D"/>
                </a:solidFill>
                <a:latin typeface="Verdana" panose="020B0604030504040204" pitchFamily="34" charset="0"/>
              </a:rPr>
              <a:t> at removing soil and stains than All</a:t>
            </a:r>
            <a:r>
              <a:rPr lang="en-US" altLang="en-US" sz="1500" b="0" baseline="48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Small &amp; Mighty™*</a:t>
            </a:r>
          </a:p>
          <a:p>
            <a:pPr eaLnBrk="1" hangingPunct="1">
              <a:lnSpc>
                <a:spcPct val="100000"/>
              </a:lnSpc>
              <a:spcBef>
                <a:spcPct val="0"/>
              </a:spcBef>
              <a:buClrTx/>
              <a:buFontTx/>
              <a:buNone/>
            </a:pPr>
            <a:endParaRPr lang="en-US" altLang="en-US" sz="1500" b="0">
              <a:solidFill>
                <a:srgbClr val="8DC06A"/>
              </a:solidFill>
              <a:latin typeface="Verdana" panose="020B0604030504040204" pitchFamily="34" charset="0"/>
            </a:endParaRPr>
          </a:p>
        </p:txBody>
      </p:sp>
      <p:sp>
        <p:nvSpPr>
          <p:cNvPr id="762892" name="AutoShape 1036"/>
          <p:cNvSpPr>
            <a:spLocks noChangeArrowheads="1"/>
          </p:cNvSpPr>
          <p:nvPr/>
        </p:nvSpPr>
        <p:spPr bwMode="auto">
          <a:xfrm>
            <a:off x="7081838" y="4457700"/>
            <a:ext cx="3586162" cy="1479550"/>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40000"/>
              </a:spcBef>
              <a:spcAft>
                <a:spcPct val="20000"/>
              </a:spcAft>
              <a:buClrTx/>
              <a:buFontTx/>
              <a:buNone/>
            </a:pPr>
            <a:r>
              <a:rPr lang="en-US" altLang="en-US" sz="1500">
                <a:solidFill>
                  <a:srgbClr val="4D4D4D"/>
                </a:solidFill>
                <a:latin typeface="Verdana" panose="020B0604030504040204" pitchFamily="34" charset="0"/>
              </a:rPr>
              <a:t>Fresh Laundry Concentrate HE Compatible</a:t>
            </a:r>
            <a:r>
              <a:rPr lang="en-US" altLang="en-US" sz="1800" b="0">
                <a:solidFill>
                  <a:schemeClr val="tx1"/>
                </a:solidFill>
                <a:latin typeface="Verdana" panose="020B0604030504040204" pitchFamily="34" charset="0"/>
              </a:rPr>
              <a:t> </a:t>
            </a:r>
            <a:r>
              <a:rPr lang="en-US" altLang="en-US" sz="1500">
                <a:solidFill>
                  <a:srgbClr val="F3A509"/>
                </a:solidFill>
                <a:latin typeface="Verdana" panose="020B0604030504040204" pitchFamily="34" charset="0"/>
              </a:rPr>
              <a:t>Outperforms</a:t>
            </a:r>
            <a:r>
              <a:rPr lang="en-US" altLang="en-US" sz="1500" b="0">
                <a:solidFill>
                  <a:srgbClr val="4D4D4D"/>
                </a:solidFill>
                <a:latin typeface="Verdana" panose="020B0604030504040204" pitchFamily="34" charset="0"/>
              </a:rPr>
              <a:t> Shout</a:t>
            </a:r>
            <a:r>
              <a:rPr lang="en-US" altLang="en-US" sz="1500" b="0" baseline="48000">
                <a:solidFill>
                  <a:srgbClr val="4D4D4D"/>
                </a:solidFill>
                <a:latin typeface="Verdana" panose="020B0604030504040204" pitchFamily="34" charset="0"/>
              </a:rPr>
              <a:t>®</a:t>
            </a:r>
            <a:r>
              <a:rPr lang="en-US" altLang="en-US" sz="1500" b="0">
                <a:solidFill>
                  <a:srgbClr val="4D4D4D"/>
                </a:solidFill>
                <a:latin typeface="Verdana" panose="020B0604030504040204" pitchFamily="34" charset="0"/>
              </a:rPr>
              <a:t> and Spray </a:t>
            </a:r>
            <a:r>
              <a:rPr lang="ja-JP" altLang="en-US" sz="1500" b="0">
                <a:solidFill>
                  <a:srgbClr val="4D4D4D"/>
                </a:solidFill>
              </a:rPr>
              <a:t>‘</a:t>
            </a:r>
            <a:r>
              <a:rPr lang="en-US" altLang="ja-JP" sz="1500" b="0">
                <a:solidFill>
                  <a:srgbClr val="4D4D4D"/>
                </a:solidFill>
                <a:latin typeface="Verdana" panose="020B0604030504040204" pitchFamily="34" charset="0"/>
              </a:rPr>
              <a:t>n Wash</a:t>
            </a:r>
            <a:r>
              <a:rPr lang="en-US" altLang="ja-JP" sz="1500" b="0" baseline="48000">
                <a:solidFill>
                  <a:srgbClr val="4D4D4D"/>
                </a:solidFill>
                <a:latin typeface="Verdana" panose="020B0604030504040204" pitchFamily="34" charset="0"/>
              </a:rPr>
              <a:t>®</a:t>
            </a:r>
            <a:r>
              <a:rPr lang="en-US" altLang="ja-JP" sz="1500" b="0">
                <a:solidFill>
                  <a:srgbClr val="4D4D4D"/>
                </a:solidFill>
                <a:latin typeface="Verdana" panose="020B0604030504040204" pitchFamily="34" charset="0"/>
              </a:rPr>
              <a:t> on spot removal*</a:t>
            </a:r>
            <a:endParaRPr lang="en-US" altLang="en-US" sz="1400" b="0">
              <a:solidFill>
                <a:srgbClr val="8DC06A"/>
              </a:solidFill>
              <a:latin typeface="Verdana" panose="020B0604030504040204" pitchFamily="34" charset="0"/>
            </a:endParaRPr>
          </a:p>
        </p:txBody>
      </p:sp>
      <p:sp>
        <p:nvSpPr>
          <p:cNvPr id="762893" name="Text Box 1037"/>
          <p:cNvSpPr txBox="1">
            <a:spLocks noChangeArrowheads="1"/>
          </p:cNvSpPr>
          <p:nvPr/>
        </p:nvSpPr>
        <p:spPr bwMode="auto">
          <a:xfrm>
            <a:off x="5324476" y="4902201"/>
            <a:ext cx="16859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800">
                <a:solidFill>
                  <a:srgbClr val="4D4D4D"/>
                </a:solidFill>
                <a:latin typeface="Verdana" panose="020B0604030504040204" pitchFamily="34" charset="0"/>
              </a:rPr>
              <a:t>*These performance comparisons were done on March 29, April 24, 2006 and January 11, 2007 and are valid only for the named products marketed at that time. All trademarks are the property of their respective owners.</a:t>
            </a:r>
          </a:p>
        </p:txBody>
      </p:sp>
    </p:spTree>
    <p:extLst>
      <p:ext uri="{BB962C8B-B14F-4D97-AF65-F5344CB8AC3E}">
        <p14:creationId xmlns:p14="http://schemas.microsoft.com/office/powerpoint/2010/main" val="1384085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28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28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28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28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28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2892"/>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762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7" grpId="0" animBg="1" autoUpdateAnimBg="0"/>
      <p:bldP spid="762888" grpId="0" animBg="1" autoUpdateAnimBg="0"/>
      <p:bldP spid="762889" grpId="0" animBg="1" autoUpdateAnimBg="0"/>
      <p:bldP spid="762890" grpId="0" animBg="1" autoUpdateAnimBg="0"/>
      <p:bldP spid="762891" grpId="0" animBg="1" autoUpdateAnimBg="0"/>
      <p:bldP spid="762892" grpId="0" animBg="1" autoUpdateAnimBg="0"/>
      <p:bldP spid="76289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ext Box 2"/>
          <p:cNvSpPr txBox="1">
            <a:spLocks noChangeArrowheads="1"/>
          </p:cNvSpPr>
          <p:nvPr/>
        </p:nvSpPr>
        <p:spPr bwMode="auto">
          <a:xfrm>
            <a:off x="6740525" y="1376363"/>
            <a:ext cx="3638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2600">
                <a:solidFill>
                  <a:srgbClr val="466B2D"/>
                </a:solidFill>
                <a:latin typeface="Verdana" panose="020B0604030504040204" pitchFamily="34" charset="0"/>
              </a:rPr>
              <a:t>Earth-Friendly </a:t>
            </a:r>
          </a:p>
        </p:txBody>
      </p:sp>
      <p:sp>
        <p:nvSpPr>
          <p:cNvPr id="23555" name="Text Box 3"/>
          <p:cNvSpPr txBox="1">
            <a:spLocks noChangeArrowheads="1"/>
          </p:cNvSpPr>
          <p:nvPr/>
        </p:nvSpPr>
        <p:spPr bwMode="auto">
          <a:xfrm>
            <a:off x="1524001" y="1"/>
            <a:ext cx="5421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000">
                <a:solidFill>
                  <a:srgbClr val="466B2D"/>
                </a:solidFill>
                <a:latin typeface="Verdana" panose="020B0604030504040204" pitchFamily="34" charset="0"/>
              </a:rPr>
              <a:t>GREEN</a:t>
            </a:r>
            <a:r>
              <a:rPr lang="en-US" altLang="en-US" sz="4000">
                <a:solidFill>
                  <a:srgbClr val="4D4D4D"/>
                </a:solidFill>
                <a:latin typeface="Verdana" panose="020B0604030504040204" pitchFamily="34" charset="0"/>
              </a:rPr>
              <a:t> </a:t>
            </a:r>
            <a:r>
              <a:rPr lang="en-US" altLang="en-US" sz="4000">
                <a:solidFill>
                  <a:srgbClr val="8DC06A"/>
                </a:solidFill>
                <a:latin typeface="Verdana" panose="020B0604030504040204" pitchFamily="34" charset="0"/>
              </a:rPr>
              <a:t>CLEAN</a:t>
            </a:r>
          </a:p>
        </p:txBody>
      </p:sp>
      <p:pic>
        <p:nvPicPr>
          <p:cNvPr id="23556" name="Picture 4" descr="green_clean"/>
          <p:cNvPicPr>
            <a:picLocks noChangeArrowheads="1"/>
          </p:cNvPicPr>
          <p:nvPr/>
        </p:nvPicPr>
        <p:blipFill>
          <a:blip r:embed="rId3">
            <a:extLst>
              <a:ext uri="{28A0092B-C50C-407E-A947-70E740481C1C}">
                <a14:useLocalDpi xmlns:a14="http://schemas.microsoft.com/office/drawing/2010/main" val="0"/>
              </a:ext>
            </a:extLst>
          </a:blip>
          <a:srcRect l="-1465" r="-1886" b="13898"/>
          <a:stretch>
            <a:fillRect/>
          </a:stretch>
        </p:blipFill>
        <p:spPr bwMode="auto">
          <a:xfrm>
            <a:off x="1447800" y="1438275"/>
            <a:ext cx="525303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805603" y="773114"/>
            <a:ext cx="99648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2200" b="0">
                <a:solidFill>
                  <a:srgbClr val="466B2D"/>
                </a:solidFill>
                <a:latin typeface="Verdana" panose="020B0604030504040204" pitchFamily="34" charset="0"/>
              </a:rPr>
              <a:t>        We believe cleaning house shouldn</a:t>
            </a:r>
            <a:r>
              <a:rPr lang="ja-JP" altLang="en-US" sz="2200" b="0">
                <a:solidFill>
                  <a:srgbClr val="466B2D"/>
                </a:solidFill>
              </a:rPr>
              <a:t>’</a:t>
            </a:r>
            <a:r>
              <a:rPr lang="en-US" altLang="ja-JP" sz="2200" b="0">
                <a:solidFill>
                  <a:srgbClr val="466B2D"/>
                </a:solidFill>
                <a:latin typeface="Verdana" panose="020B0604030504040204" pitchFamily="34" charset="0"/>
              </a:rPr>
              <a:t>t involve dirtying the earth.</a:t>
            </a:r>
            <a:endParaRPr lang="en-US" altLang="en-US" sz="2200" b="0">
              <a:solidFill>
                <a:srgbClr val="466B2D"/>
              </a:solidFill>
              <a:latin typeface="Verdana" panose="020B0604030504040204" pitchFamily="34" charset="0"/>
            </a:endParaRPr>
          </a:p>
        </p:txBody>
      </p:sp>
      <p:sp>
        <p:nvSpPr>
          <p:cNvPr id="23558" name="Rectangle 6"/>
          <p:cNvSpPr>
            <a:spLocks noChangeArrowheads="1"/>
          </p:cNvSpPr>
          <p:nvPr/>
        </p:nvSpPr>
        <p:spPr bwMode="auto">
          <a:xfrm>
            <a:off x="1524000" y="6053138"/>
            <a:ext cx="9144000" cy="819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chemeClr val="folHlink"/>
              </a:solidFill>
              <a:latin typeface="Verdana" panose="020B0604030504040204" pitchFamily="34" charset="0"/>
            </a:endParaRPr>
          </a:p>
        </p:txBody>
      </p:sp>
      <p:pic>
        <p:nvPicPr>
          <p:cNvPr id="23559" name="Picture 7" descr="GetClean_SafeForYou_WHI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9" y="6040438"/>
            <a:ext cx="81930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4936" name="Text Box 8"/>
          <p:cNvSpPr txBox="1">
            <a:spLocks noChangeArrowheads="1"/>
          </p:cNvSpPr>
          <p:nvPr/>
        </p:nvSpPr>
        <p:spPr bwMode="auto">
          <a:xfrm>
            <a:off x="6823075" y="1746251"/>
            <a:ext cx="35893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buClr>
                <a:srgbClr val="8DC06A"/>
              </a:buClr>
              <a:buSzPct val="60000"/>
              <a:buFont typeface="Wingdings 3" panose="05040102010807070707" pitchFamily="18" charset="2"/>
              <a:buChar char="u"/>
            </a:pPr>
            <a:r>
              <a:rPr lang="en-US" altLang="en-US" sz="1800" b="1">
                <a:solidFill>
                  <a:srgbClr val="4D4D4D"/>
                </a:solidFill>
                <a:latin typeface="Verdana" panose="020B0604030504040204" pitchFamily="34" charset="0"/>
              </a:rPr>
              <a:t>Sustainable ingredients from natural sources</a:t>
            </a:r>
          </a:p>
          <a:p>
            <a:pPr eaLnBrk="1" hangingPunct="1">
              <a:buClr>
                <a:srgbClr val="8DC06A"/>
              </a:buClr>
              <a:buSzPct val="60000"/>
              <a:buFont typeface="Wingdings 3" panose="05040102010807070707" pitchFamily="18" charset="2"/>
              <a:buChar char="u"/>
            </a:pPr>
            <a:r>
              <a:rPr lang="en-US" altLang="en-US" sz="1800" b="1">
                <a:solidFill>
                  <a:srgbClr val="4D4D4D"/>
                </a:solidFill>
                <a:latin typeface="Verdana" panose="020B0604030504040204" pitchFamily="34" charset="0"/>
              </a:rPr>
              <a:t>Biodegradable</a:t>
            </a:r>
            <a:r>
              <a:rPr lang="en-US" altLang="en-US" sz="1800">
                <a:solidFill>
                  <a:srgbClr val="4D4D4D"/>
                </a:solidFill>
                <a:latin typeface="Verdana" panose="020B0604030504040204" pitchFamily="34" charset="0"/>
              </a:rPr>
              <a:t> surfactants</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Recyclable packaging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Recyclable wipes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Recyclable dryer sheets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No chlorine bleach</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No phosphates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No nitrates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No borates </a:t>
            </a:r>
          </a:p>
          <a:p>
            <a:pPr eaLnBrk="1" hangingPunct="1">
              <a:buClr>
                <a:srgbClr val="8DC06A"/>
              </a:buClr>
              <a:buSzPct val="60000"/>
              <a:buFont typeface="Wingdings 3" panose="05040102010807070707" pitchFamily="18" charset="2"/>
              <a:buChar char="u"/>
            </a:pPr>
            <a:r>
              <a:rPr lang="en-US" altLang="en-US" sz="1800">
                <a:solidFill>
                  <a:srgbClr val="4D4D4D"/>
                </a:solidFill>
                <a:latin typeface="Verdana" panose="020B0604030504040204" pitchFamily="34" charset="0"/>
              </a:rPr>
              <a:t>No volatile organic cleaning compounds</a:t>
            </a:r>
          </a:p>
          <a:p>
            <a:pPr eaLnBrk="1" hangingPunct="1">
              <a:buClr>
                <a:srgbClr val="8DC06A"/>
              </a:buClr>
              <a:buSzPct val="60000"/>
              <a:buFont typeface="Wingdings 3" panose="05040102010807070707" pitchFamily="18" charset="2"/>
              <a:buChar char="u"/>
            </a:pPr>
            <a:r>
              <a:rPr lang="en-US" altLang="en-US" sz="1800" b="1" u="sng">
                <a:solidFill>
                  <a:srgbClr val="FF3300"/>
                </a:solidFill>
                <a:latin typeface="Verdana" panose="020B0604030504040204" pitchFamily="34" charset="0"/>
              </a:rPr>
              <a:t>Shaklee does not and never has tested on animals</a:t>
            </a:r>
          </a:p>
        </p:txBody>
      </p:sp>
    </p:spTree>
    <p:extLst>
      <p:ext uri="{BB962C8B-B14F-4D97-AF65-F5344CB8AC3E}">
        <p14:creationId xmlns:p14="http://schemas.microsoft.com/office/powerpoint/2010/main" val="2001624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649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6493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64936">
                                            <p:txEl>
                                              <p:pRg st="1" end="1"/>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64936">
                                            <p:txEl>
                                              <p:pRg st="2" end="2"/>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64936">
                                            <p:txEl>
                                              <p:pRg st="3" end="3"/>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64936">
                                            <p:txEl>
                                              <p:pRg st="4" end="4"/>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764936">
                                            <p:txEl>
                                              <p:pRg st="5" end="5"/>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764936">
                                            <p:txEl>
                                              <p:pRg st="6" end="6"/>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764936">
                                            <p:txEl>
                                              <p:pRg st="7" end="7"/>
                                            </p:txEl>
                                          </p:spTgt>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764936">
                                            <p:txEl>
                                              <p:pRg st="8" end="8"/>
                                            </p:txEl>
                                          </p:spTgt>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764936">
                                            <p:txEl>
                                              <p:pRg st="9" end="9"/>
                                            </p:txEl>
                                          </p:spTgt>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7649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0" grpId="0" autoUpdateAnimBg="0"/>
      <p:bldP spid="764936"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6053138"/>
            <a:ext cx="9144000" cy="819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solidFill>
                <a:schemeClr val="folHlink"/>
              </a:solidFill>
              <a:latin typeface="Verdana" panose="020B0604030504040204" pitchFamily="34" charset="0"/>
            </a:endParaRPr>
          </a:p>
        </p:txBody>
      </p:sp>
      <p:pic>
        <p:nvPicPr>
          <p:cNvPr id="25603" name="Picture 3" descr="mountain_comp copy"/>
          <p:cNvPicPr>
            <a:picLocks noChangeAspect="1" noChangeArrowheads="1"/>
          </p:cNvPicPr>
          <p:nvPr/>
        </p:nvPicPr>
        <p:blipFill>
          <a:blip r:embed="rId3">
            <a:extLst>
              <a:ext uri="{28A0092B-C50C-407E-A947-70E740481C1C}">
                <a14:useLocalDpi xmlns:a14="http://schemas.microsoft.com/office/drawing/2010/main" val="0"/>
              </a:ext>
            </a:extLst>
          </a:blip>
          <a:srcRect t="185" b="4817"/>
          <a:stretch>
            <a:fillRect/>
          </a:stretch>
        </p:blipFill>
        <p:spPr bwMode="auto">
          <a:xfrm>
            <a:off x="1524000" y="1755776"/>
            <a:ext cx="9144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909764" y="958851"/>
            <a:ext cx="84470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2600" i="1">
                <a:solidFill>
                  <a:srgbClr val="CF9C0D"/>
                </a:solidFill>
                <a:latin typeface="Verdana" panose="020B0604030504040204" pitchFamily="34" charset="0"/>
              </a:rPr>
              <a:t>You would spend over </a:t>
            </a:r>
            <a:r>
              <a:rPr lang="en-US" altLang="en-US" sz="2600" b="1" i="1">
                <a:solidFill>
                  <a:srgbClr val="CF9C0D"/>
                </a:solidFill>
                <a:latin typeface="Verdana" panose="020B0604030504040204" pitchFamily="34" charset="0"/>
              </a:rPr>
              <a:t>$3,400</a:t>
            </a:r>
            <a:r>
              <a:rPr lang="en-US" altLang="en-US" sz="2600" i="1">
                <a:solidFill>
                  <a:srgbClr val="CF9C0D"/>
                </a:solidFill>
                <a:latin typeface="Verdana" panose="020B0604030504040204" pitchFamily="34" charset="0"/>
              </a:rPr>
              <a:t> to get the        same cleaning power from major name brands!*</a:t>
            </a:r>
            <a:r>
              <a:rPr lang="en-US" altLang="en-US" sz="2600" i="1">
                <a:solidFill>
                  <a:srgbClr val="EAB00E"/>
                </a:solidFill>
                <a:latin typeface="Verdana" panose="020B0604030504040204" pitchFamily="34" charset="0"/>
              </a:rPr>
              <a:t> </a:t>
            </a:r>
          </a:p>
        </p:txBody>
      </p:sp>
      <p:pic>
        <p:nvPicPr>
          <p:cNvPr id="25605" name="Picture 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358776"/>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1524000" y="490539"/>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4000">
                <a:solidFill>
                  <a:srgbClr val="466B2D"/>
                </a:solidFill>
                <a:latin typeface="Verdana" panose="020B0604030504040204" pitchFamily="34" charset="0"/>
              </a:rPr>
              <a:t>		</a:t>
            </a:r>
            <a:r>
              <a:rPr lang="en-US" altLang="en-US" sz="4000">
                <a:solidFill>
                  <a:srgbClr val="4D4D4D"/>
                </a:solidFill>
                <a:latin typeface="Verdana" panose="020B0604030504040204" pitchFamily="34" charset="0"/>
              </a:rPr>
              <a:t>      </a:t>
            </a:r>
            <a:r>
              <a:rPr lang="en-US" altLang="en-US" sz="4000">
                <a:solidFill>
                  <a:srgbClr val="466B2D"/>
                </a:solidFill>
                <a:latin typeface="Verdana" panose="020B0604030504040204" pitchFamily="34" charset="0"/>
              </a:rPr>
              <a:t>STARTER KIT</a:t>
            </a:r>
          </a:p>
        </p:txBody>
      </p:sp>
      <p:pic>
        <p:nvPicPr>
          <p:cNvPr id="25607" name="Picture 7" descr="GetClean_SafeForYou_WHITE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9" y="6040438"/>
            <a:ext cx="81930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AutoShape 8"/>
          <p:cNvSpPr>
            <a:spLocks noChangeArrowheads="1"/>
          </p:cNvSpPr>
          <p:nvPr/>
        </p:nvSpPr>
        <p:spPr bwMode="auto">
          <a:xfrm>
            <a:off x="1524000" y="1782763"/>
            <a:ext cx="3995738" cy="1581150"/>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60 Bottles of Fantastik</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32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32 Bottles of Mop ‘n Glo</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32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728 Bottles of Windex</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26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1 Bottle of Woolite</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50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1 Container of Clorox</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Wipes</a:t>
            </a:r>
          </a:p>
          <a:p>
            <a:pPr eaLnBrk="1" hangingPunct="1">
              <a:lnSpc>
                <a:spcPct val="100000"/>
              </a:lnSpc>
              <a:spcBef>
                <a:spcPct val="0"/>
              </a:spcBef>
              <a:buClrTx/>
              <a:buFontTx/>
              <a:buNone/>
            </a:pPr>
            <a:endParaRPr lang="en-US" altLang="en-US" sz="1600" b="0">
              <a:solidFill>
                <a:srgbClr val="4D4D4D"/>
              </a:solidFill>
              <a:latin typeface="Verdana" panose="020B0604030504040204" pitchFamily="34" charset="0"/>
            </a:endParaRPr>
          </a:p>
        </p:txBody>
      </p:sp>
      <p:sp>
        <p:nvSpPr>
          <p:cNvPr id="25609" name="AutoShape 9"/>
          <p:cNvSpPr>
            <a:spLocks noChangeArrowheads="1"/>
          </p:cNvSpPr>
          <p:nvPr/>
        </p:nvSpPr>
        <p:spPr bwMode="auto">
          <a:xfrm>
            <a:off x="6672264" y="1798638"/>
            <a:ext cx="3995737" cy="1581150"/>
          </a:xfrm>
          <a:prstGeom prst="roundRect">
            <a:avLst>
              <a:gd name="adj" fmla="val 16667"/>
            </a:avLst>
          </a:prstGeom>
          <a:solidFill>
            <a:schemeClr val="bg1"/>
          </a:solidFill>
          <a:ln w="9525">
            <a:solidFill>
              <a:srgbClr val="4E7632"/>
            </a:solidFill>
            <a:round/>
            <a:headEnd/>
            <a:tailEnd/>
          </a:ln>
        </p:spPr>
        <p:txBody>
          <a:bodyPr rIns="0" anchor="ctr"/>
          <a:lstStyle>
            <a:lvl1pPr>
              <a:lnSpc>
                <a:spcPct val="90000"/>
              </a:lnSpc>
              <a:spcBef>
                <a:spcPct val="60000"/>
              </a:spcBef>
              <a:buClr>
                <a:srgbClr val="637DA6"/>
              </a:buClr>
              <a:buChar char="•"/>
              <a:defRPr sz="2000" b="1">
                <a:solidFill>
                  <a:srgbClr val="4C4C4C"/>
                </a:solidFill>
                <a:latin typeface="Arial" panose="020B0604020202020204" pitchFamily="34" charset="0"/>
                <a:ea typeface="MS PGothic" panose="020B0600070205080204" pitchFamily="34" charset="-128"/>
              </a:defRPr>
            </a:lvl1pPr>
            <a:lvl2pPr marL="742950" indent="-285750">
              <a:lnSpc>
                <a:spcPct val="90000"/>
              </a:lnSpc>
              <a:spcBef>
                <a:spcPct val="25000"/>
              </a:spcBef>
              <a:buClr>
                <a:srgbClr val="637DA6"/>
              </a:buClr>
              <a:buChar char="–"/>
              <a:defRPr sz="1900" b="1">
                <a:solidFill>
                  <a:srgbClr val="4C4C4C"/>
                </a:solidFill>
                <a:latin typeface="Arial" panose="020B0604020202020204" pitchFamily="34" charset="0"/>
                <a:ea typeface="MS PGothic" panose="020B0600070205080204" pitchFamily="34" charset="-128"/>
              </a:defRPr>
            </a:lvl2pPr>
            <a:lvl3pPr marL="1143000" indent="-228600">
              <a:spcBef>
                <a:spcPct val="20000"/>
              </a:spcBef>
              <a:buClr>
                <a:srgbClr val="637DA6"/>
              </a:buClr>
              <a:defRPr sz="2400" b="1">
                <a:solidFill>
                  <a:srgbClr val="4C4C4C"/>
                </a:solidFill>
                <a:latin typeface="Arial" panose="020B0604020202020204" pitchFamily="34" charset="0"/>
                <a:ea typeface="MS PGothic" panose="020B0600070205080204" pitchFamily="34" charset="-128"/>
              </a:defRPr>
            </a:lvl3pPr>
            <a:lvl4pPr marL="1600200" indent="-228600">
              <a:spcBef>
                <a:spcPct val="20000"/>
              </a:spcBef>
              <a:buClr>
                <a:srgbClr val="637DA6"/>
              </a:buClr>
              <a:buChar char="–"/>
              <a:defRPr sz="2000" b="1">
                <a:solidFill>
                  <a:srgbClr val="4C4C4C"/>
                </a:solidFill>
                <a:latin typeface="Arial" panose="020B0604020202020204" pitchFamily="34" charset="0"/>
                <a:ea typeface="MS PGothic" panose="020B0600070205080204" pitchFamily="34" charset="-128"/>
              </a:defRPr>
            </a:lvl4pPr>
            <a:lvl5pPr marL="2057400" indent="-228600">
              <a:spcBef>
                <a:spcPct val="20000"/>
              </a:spcBef>
              <a:defRPr sz="2000">
                <a:solidFill>
                  <a:srgbClr val="4C4C4C"/>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000">
                <a:solidFill>
                  <a:srgbClr val="4C4C4C"/>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1 Bottle of Soft Scrub</a:t>
            </a:r>
            <a:r>
              <a:rPr lang="en-US" altLang="ja-JP" sz="1600" b="0" baseline="30000">
                <a:solidFill>
                  <a:srgbClr val="4D4D4D"/>
                </a:solidFill>
                <a:latin typeface="Verdana" panose="020B0604030504040204" pitchFamily="34" charset="0"/>
              </a:rPr>
              <a:t>®</a:t>
            </a:r>
            <a:endParaRPr lang="en-US" altLang="ja-JP" sz="1600" b="0">
              <a:solidFill>
                <a:srgbClr val="4D4D4D"/>
              </a:solidFill>
              <a:latin typeface="Verdana" panose="020B0604030504040204" pitchFamily="34" charset="0"/>
            </a:endParaRP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2.5 Boxes of Cascade</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45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2 Boxes of Tide</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50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3 Bottles of Downy</a:t>
            </a:r>
            <a:r>
              <a:rPr lang="en-US" altLang="ja-JP" sz="1600" b="0" baseline="30000">
                <a:solidFill>
                  <a:srgbClr val="4D4D4D"/>
                </a:solidFill>
                <a:latin typeface="Verdana" panose="020B0604030504040204" pitchFamily="34" charset="0"/>
              </a:rPr>
              <a:t>®</a:t>
            </a:r>
            <a:r>
              <a:rPr lang="en-US" altLang="ja-JP" sz="1600" b="0">
                <a:solidFill>
                  <a:srgbClr val="4D4D4D"/>
                </a:solidFill>
                <a:latin typeface="Verdana" panose="020B0604030504040204" pitchFamily="34" charset="0"/>
              </a:rPr>
              <a:t>, 20 oz.</a:t>
            </a:r>
          </a:p>
          <a:p>
            <a:pPr eaLnBrk="1" hangingPunct="1">
              <a:lnSpc>
                <a:spcPct val="100000"/>
              </a:lnSpc>
              <a:spcBef>
                <a:spcPct val="0"/>
              </a:spcBef>
              <a:buClrTx/>
              <a:buSzPct val="70000"/>
              <a:buFont typeface="Wingdings" panose="05000000000000000000" pitchFamily="2" charset="2"/>
              <a:buChar char="§"/>
            </a:pPr>
            <a:r>
              <a:rPr lang="en-US" altLang="ja-JP" sz="1600" b="0">
                <a:solidFill>
                  <a:srgbClr val="4D4D4D"/>
                </a:solidFill>
                <a:latin typeface="Verdana" panose="020B0604030504040204" pitchFamily="34" charset="0"/>
              </a:rPr>
              <a:t>1 Box of Bounce</a:t>
            </a:r>
            <a:r>
              <a:rPr lang="en-US" altLang="ja-JP" sz="1600" b="0" baseline="30000">
                <a:solidFill>
                  <a:srgbClr val="4D4D4D"/>
                </a:solidFill>
                <a:latin typeface="Verdana" panose="020B0604030504040204" pitchFamily="34" charset="0"/>
              </a:rPr>
              <a:t>®</a:t>
            </a:r>
            <a:endParaRPr lang="en-US" altLang="en-US" sz="1600" b="0" baseline="30000">
              <a:solidFill>
                <a:srgbClr val="4D4D4D"/>
              </a:solidFill>
              <a:latin typeface="Verdana" panose="020B0604030504040204" pitchFamily="34" charset="0"/>
            </a:endParaRPr>
          </a:p>
          <a:p>
            <a:pPr eaLnBrk="1" hangingPunct="1">
              <a:lnSpc>
                <a:spcPct val="100000"/>
              </a:lnSpc>
              <a:spcBef>
                <a:spcPct val="0"/>
              </a:spcBef>
              <a:buClrTx/>
              <a:buFontTx/>
              <a:buNone/>
            </a:pPr>
            <a:endParaRPr lang="en-US" altLang="en-US" sz="1600" b="0">
              <a:solidFill>
                <a:srgbClr val="4D4D4D"/>
              </a:solidFill>
              <a:latin typeface="Verdana" panose="020B0604030504040204" pitchFamily="34" charset="0"/>
            </a:endParaRPr>
          </a:p>
        </p:txBody>
      </p:sp>
      <p:sp>
        <p:nvSpPr>
          <p:cNvPr id="25610" name="Text Box 10"/>
          <p:cNvSpPr txBox="1">
            <a:spLocks noChangeArrowheads="1"/>
          </p:cNvSpPr>
          <p:nvPr/>
        </p:nvSpPr>
        <p:spPr bwMode="auto">
          <a:xfrm>
            <a:off x="6303963" y="6030914"/>
            <a:ext cx="436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900">
                <a:solidFill>
                  <a:srgbClr val="4D4D4D"/>
                </a:solidFill>
                <a:latin typeface="Verdana" panose="020B0604030504040204" pitchFamily="34" charset="0"/>
              </a:rPr>
              <a:t>*Based on number of uses per label directions of ready-to-use cleaners</a:t>
            </a:r>
            <a:r>
              <a:rPr lang="en-US" altLang="en-US" sz="1100">
                <a:solidFill>
                  <a:srgbClr val="4D4D4D"/>
                </a:solidFill>
                <a:latin typeface="Verdana" panose="020B0604030504040204" pitchFamily="34" charset="0"/>
              </a:rPr>
              <a:t>.</a:t>
            </a:r>
            <a:br>
              <a:rPr lang="en-US" altLang="en-US" sz="1100">
                <a:solidFill>
                  <a:srgbClr val="4D4D4D"/>
                </a:solidFill>
                <a:latin typeface="Verdana" panose="020B0604030504040204" pitchFamily="34" charset="0"/>
              </a:rPr>
            </a:br>
            <a:r>
              <a:rPr lang="en-US" altLang="en-US" sz="900">
                <a:solidFill>
                  <a:srgbClr val="4D4D4D"/>
                </a:solidFill>
                <a:latin typeface="Verdana" panose="020B0604030504040204" pitchFamily="34" charset="0"/>
              </a:rPr>
              <a:t>All trademarks are the property of their respective owners.</a:t>
            </a:r>
          </a:p>
        </p:txBody>
      </p:sp>
      <p:sp>
        <p:nvSpPr>
          <p:cNvPr id="25611" name="Text Box 11"/>
          <p:cNvSpPr txBox="1">
            <a:spLocks noChangeArrowheads="1"/>
          </p:cNvSpPr>
          <p:nvPr/>
        </p:nvSpPr>
        <p:spPr bwMode="auto">
          <a:xfrm>
            <a:off x="1524001" y="5340351"/>
            <a:ext cx="3294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a:t>41,000 pieces of plastic per square mile of ocean!</a:t>
            </a:r>
          </a:p>
        </p:txBody>
      </p:sp>
    </p:spTree>
    <p:extLst>
      <p:ext uri="{BB962C8B-B14F-4D97-AF65-F5344CB8AC3E}">
        <p14:creationId xmlns:p14="http://schemas.microsoft.com/office/powerpoint/2010/main" val="20569714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Widescreen</PresentationFormat>
  <Paragraphs>99</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Gulim</vt:lpstr>
      <vt:lpstr>MS PGothic</vt:lpstr>
      <vt:lpstr>MS PGothic</vt:lpstr>
      <vt:lpstr>游ゴシック</vt:lpstr>
      <vt:lpstr>游ゴシック Light</vt:lpstr>
      <vt:lpstr>Arial</vt:lpstr>
      <vt:lpstr>Calibri</vt:lpstr>
      <vt:lpstr>Calibri Light</vt:lpstr>
      <vt:lpstr>Verdana</vt:lpstr>
      <vt:lpstr>Wingdings</vt:lpstr>
      <vt:lpstr>Wingdings 3</vt:lpstr>
      <vt:lpstr>Office Theme</vt:lpstr>
      <vt:lpstr>PowerPoint Presentation</vt:lpstr>
      <vt:lpstr>REAL DIRT ON CLEAN </vt:lpstr>
      <vt:lpstr> </vt:lpstr>
      <vt:lpstr>ARE YOU LIVING IN A TOXIC HOME? </vt:lpstr>
      <vt:lpstr>WHAT’S UNDER YOUR SINK?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Patrica</dc:creator>
  <cp:lastModifiedBy>Patrica</cp:lastModifiedBy>
  <cp:revision>1</cp:revision>
  <dcterms:created xsi:type="dcterms:W3CDTF">2016-04-18T18:40:16Z</dcterms:created>
  <dcterms:modified xsi:type="dcterms:W3CDTF">2016-04-18T18:41:02Z</dcterms:modified>
</cp:coreProperties>
</file>